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469" r:id="rId3"/>
    <p:sldId id="456" r:id="rId4"/>
    <p:sldId id="464" r:id="rId5"/>
    <p:sldId id="465" r:id="rId6"/>
    <p:sldId id="466" r:id="rId7"/>
    <p:sldId id="470" r:id="rId8"/>
    <p:sldId id="471" r:id="rId9"/>
    <p:sldId id="463" r:id="rId10"/>
    <p:sldId id="4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E64"/>
    <a:srgbClr val="28347E"/>
    <a:srgbClr val="F7F7F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9"/>
    <p:restoredTop sz="96291"/>
  </p:normalViewPr>
  <p:slideViewPr>
    <p:cSldViewPr snapToGrid="0" snapToObjects="1">
      <p:cViewPr varScale="1">
        <p:scale>
          <a:sx n="119" d="100"/>
          <a:sy n="119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3893A-81C6-CA4E-925C-6BA4B880FA40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CA600-EB34-2644-BAA8-B134AA728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44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39B-923D-284B-9EED-C41E3B3CA7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5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39B-923D-284B-9EED-C41E3B3CA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2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39B-923D-284B-9EED-C41E3B3CA7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3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39B-923D-284B-9EED-C41E3B3CA7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01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39B-923D-284B-9EED-C41E3B3CA7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1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B339B-923D-284B-9EED-C41E3B3CA7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7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8439-3F0D-5149-A245-92D36D968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E3F9A-AA4E-4A49-85E6-9FC18BA93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6428E-4DAA-134B-90D8-B36E52AEF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14CF8-C75E-2F40-961E-464EFFC4D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018F7-84A5-954E-8BDE-AE515BC9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DF7CE-BF13-E041-ADB7-7418E3275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A47EA-2EF6-8E49-A798-EB9605B94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ABAA-224A-4747-AD18-0EF51B18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52237-9CEE-4443-BAED-1C86DA50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3534-290F-6547-A5BD-E2AF4E00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71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AE6D1E-E7DF-1046-B2FF-03ABD2431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55EBD-9890-D841-93B5-4B50E1811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F5BC6-5DB4-9B45-84DC-6543DCC7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00927-86B7-4446-8529-B35F7BD9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F0A74-C5D5-4442-A0DB-92D9ED31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LEFT TEX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344355" y="1825625"/>
            <a:ext cx="548520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 marL="457200" indent="-228600">
              <a:buClr>
                <a:schemeClr val="accent1"/>
              </a:buClr>
              <a:buFont typeface="Helvetica" charset="0"/>
              <a:buChar char="−"/>
              <a:defRPr sz="1800"/>
            </a:lvl2pPr>
            <a:lvl3pPr marL="685800" indent="-228600">
              <a:buClr>
                <a:schemeClr val="accent1"/>
              </a:buClr>
              <a:buFont typeface="Helvetica" charset="0"/>
              <a:buChar char="−"/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44355" y="331574"/>
            <a:ext cx="5485045" cy="50672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344355" y="838301"/>
            <a:ext cx="5469350" cy="484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52452-43D7-6244-BC10-34D8F1812AD0}"/>
              </a:ext>
            </a:extLst>
          </p:cNvPr>
          <p:cNvSpPr txBox="1"/>
          <p:nvPr userDrawn="1"/>
        </p:nvSpPr>
        <p:spPr>
          <a:xfrm>
            <a:off x="839416" y="6176963"/>
            <a:ext cx="2808312" cy="492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DA11D-38D0-4F4A-9002-F904A3C86985}"/>
              </a:ext>
            </a:extLst>
          </p:cNvPr>
          <p:cNvSpPr txBox="1"/>
          <p:nvPr userDrawn="1"/>
        </p:nvSpPr>
        <p:spPr>
          <a:xfrm>
            <a:off x="10488488" y="6176963"/>
            <a:ext cx="1584176" cy="4923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4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-2" y="0"/>
            <a:ext cx="67056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364861" y="5562600"/>
            <a:ext cx="7513046" cy="984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speakers name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65124" y="4365625"/>
            <a:ext cx="7512783" cy="10273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300" b="1">
                <a:solidFill>
                  <a:schemeClr val="accent6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subtitle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64861" y="2827868"/>
            <a:ext cx="7513047" cy="1422586"/>
          </a:xfrm>
        </p:spPr>
        <p:txBody>
          <a:bodyPr/>
          <a:lstStyle>
            <a:lvl1pPr>
              <a:defRPr sz="5000" b="0"/>
            </a:lvl1pPr>
          </a:lstStyle>
          <a:p>
            <a:r>
              <a:rPr lang="en-US" dirty="0"/>
              <a:t>Click to edit title text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0210800" y="5867400"/>
            <a:ext cx="16764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44216E-3CB0-8342-8B56-6A35E316E8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352" y="220321"/>
            <a:ext cx="1469439" cy="112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5C5F-49EF-554D-8AC5-ED6FF51E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93283-0463-7140-9B4C-7B3A0D255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1A2F0-362F-6C41-971A-F0DDA8A7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53619-3059-3646-BCD7-C8FB5B7A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692C4-BF4A-B547-B7FB-83202BCCE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90804-D55E-7346-B7CD-C7769F2FC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6FA69-2911-A14B-AAF3-2B5B78EE2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20E96-425B-8E4B-8F69-F63C1B1E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140F7-9C2E-1E4C-A347-05ADDD181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B99B5-BBCD-3F4B-ABB2-D26CEA65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4F20-6E1A-AE40-BA3D-9FB3071FA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18563-2EBC-DC49-83CC-9A5A4824D0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169E0-2EDB-0345-8D64-03C1FA045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047F0-0D87-3E4E-ADE1-14138D0E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B421C-897E-284A-9C09-B0F25C41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47078-C5E9-1C45-9818-C220DFBA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7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B076-9884-B140-93DD-D61215B7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F4938-5EF9-2C4B-BE2D-C042C3C87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98638-FF40-F74B-8ACE-EB6CBC2D3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0CD1E-1701-0E4E-A7EE-6101A61E9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EDB2BB-6263-2546-BCAC-AA6701D041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8B37C-926A-B44D-84BE-F0FB8B25B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C4BD1-8010-F048-A91D-38D3A3D0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6B451-1D24-7E4B-A0CC-75FF19FF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04CE2-0A29-344E-BB00-5E0BBDF1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2DEFC-0D1C-3645-BFC7-A794B821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DDDD5-E3BE-5548-96A8-5F1ACB32E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2F5D8-6583-4A40-AD56-7AAD461C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5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924BC-090A-494E-8A94-10BF07A4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B9D94-127A-9A4A-9698-9435DFB9A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0B0D40-B927-6C46-8B5F-324A7874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5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07C4-6A68-BC4E-B2AB-060FDA43A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7EF36-F123-0140-B2C3-5E3111864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E2AC4-3CE9-9E45-A681-11266D6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AC64-3501-BB4B-9B69-F5046401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1ACC6-05CC-F44B-8920-5A5771AD4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F6BA4-50A4-3A40-90BE-6FFC85ECB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8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2C0AC-7EE8-974E-8A77-3E40068FF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2D800-0038-104D-ADF6-95E415AC3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435FD-9454-0846-8547-F494F41CE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7F4964-C773-FE49-BD56-FAF0239CA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5CF6A-F93C-8347-8648-2FF016660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70DDE-97E5-C84C-9EB1-E2AEF979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8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AD86AC-5250-6742-9579-A41F000D1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FA6A9-AEEE-994F-851C-A491BD782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D5FC-BB7F-1D49-84A3-8898AE68B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65A0-DEBE-414D-90A2-2706C9C16687}" type="datetimeFigureOut">
              <a:rPr lang="en-US" smtClean="0"/>
              <a:t>11/20/19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5A7A0-8F81-F04B-B5F4-0273D31DA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F9711-0255-5346-A4B2-BF3CBAE25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E0E3A-CCD9-4349-8DE5-62B23222B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7E67-59E2-5445-B3E1-9A9AC08C8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B837F-A59A-8245-B6F0-6E0FCB30F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31635-CD7F-5442-91DB-C37BC1DA063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47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D5ACD-EE5E-604E-9439-1FC446001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75" y="0"/>
            <a:ext cx="4822156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0EA4A1-EF76-E64B-949A-98025BCACFE6}"/>
              </a:ext>
            </a:extLst>
          </p:cNvPr>
          <p:cNvSpPr txBox="1"/>
          <p:nvPr/>
        </p:nvSpPr>
        <p:spPr>
          <a:xfrm>
            <a:off x="5423069" y="1324830"/>
            <a:ext cx="661595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of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  <a:br>
              <a:rPr lang="en-US" sz="48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20-Year Review</a:t>
            </a:r>
          </a:p>
          <a:p>
            <a:pPr algn="ctr"/>
            <a:endParaRPr lang="en-US" sz="240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Oslo &amp; Geneva</a:t>
            </a:r>
          </a:p>
          <a:p>
            <a:pPr algn="ctr"/>
            <a:r>
              <a:rPr lang="en-US" sz="28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21 November </a:t>
            </a:r>
          </a:p>
          <a:p>
            <a:pPr algn="ctr"/>
            <a:r>
              <a:rPr lang="en-US" sz="28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10.30 CET</a:t>
            </a:r>
            <a:endParaRPr lang="en-US" sz="240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2EEA94-3E82-3F43-8107-8024D9BFB1FF}"/>
              </a:ext>
            </a:extLst>
          </p:cNvPr>
          <p:cNvSpPr txBox="1"/>
          <p:nvPr/>
        </p:nvSpPr>
        <p:spPr>
          <a:xfrm>
            <a:off x="10396744" y="6045766"/>
            <a:ext cx="1386347" cy="407550"/>
          </a:xfrm>
          <a:prstGeom prst="rect">
            <a:avLst/>
          </a:prstGeom>
          <a:solidFill>
            <a:srgbClr val="C79E64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 descr="MonitorLogoFinal_RGB-Transparent.png">
            <a:extLst>
              <a:ext uri="{FF2B5EF4-FFF2-40B4-BE49-F238E27FC236}">
                <a16:creationId xmlns:a16="http://schemas.microsoft.com/office/drawing/2014/main" id="{09191646-D429-CA45-B7A6-FBB80BA3A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6744" y="6067868"/>
            <a:ext cx="1386347" cy="36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899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7E67-59E2-5445-B3E1-9A9AC08C8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B837F-A59A-8245-B6F0-6E0FCB30F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31635-CD7F-5442-91DB-C37BC1DA063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47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D5ACD-EE5E-604E-9439-1FC446001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922" y="6800"/>
            <a:ext cx="48221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94B289-18D3-594B-B1D8-6BE98A124A11}"/>
              </a:ext>
            </a:extLst>
          </p:cNvPr>
          <p:cNvSpPr txBox="1"/>
          <p:nvPr/>
        </p:nvSpPr>
        <p:spPr>
          <a:xfrm>
            <a:off x="8507078" y="4456329"/>
            <a:ext cx="3684923" cy="492443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Policy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Goose </a:t>
            </a:r>
            <a:r>
              <a:rPr lang="en-US" sz="11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gooses@hrw.org</a:t>
            </a:r>
            <a:endParaRPr lang="en-US" sz="100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5198F-60A1-DB4E-A86E-EA1D4B0CAB9B}"/>
              </a:ext>
            </a:extLst>
          </p:cNvPr>
          <p:cNvSpPr txBox="1"/>
          <p:nvPr/>
        </p:nvSpPr>
        <p:spPr>
          <a:xfrm>
            <a:off x="8507079" y="4956466"/>
            <a:ext cx="3684922" cy="500137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Victim Assistance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 </a:t>
            </a:r>
            <a:r>
              <a:rPr lang="en-US" sz="16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</a:t>
            </a: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loren@icblcmc.org</a:t>
            </a:r>
            <a:endParaRPr lang="en-US" sz="200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B0F57-4B4C-F542-A719-78EDB3D3D66A}"/>
              </a:ext>
            </a:extLst>
          </p:cNvPr>
          <p:cNvSpPr txBox="1"/>
          <p:nvPr/>
        </p:nvSpPr>
        <p:spPr>
          <a:xfrm>
            <a:off x="8507079" y="5456603"/>
            <a:ext cx="3684922" cy="561692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Marion </a:t>
            </a:r>
            <a:r>
              <a:rPr lang="en-US" sz="16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Loddo</a:t>
            </a:r>
            <a:r>
              <a:rPr lang="en-US" sz="2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marion@icblcmc.org</a:t>
            </a:r>
            <a:endParaRPr lang="en-US" sz="120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D17E6-2792-7148-81D7-6258ED958740}"/>
              </a:ext>
            </a:extLst>
          </p:cNvPr>
          <p:cNvSpPr txBox="1"/>
          <p:nvPr/>
        </p:nvSpPr>
        <p:spPr>
          <a:xfrm>
            <a:off x="8507079" y="6018295"/>
            <a:ext cx="3684921" cy="561692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 Action</a:t>
            </a:r>
            <a:br>
              <a:rPr lang="en-US" sz="12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McKenna</a:t>
            </a:r>
            <a:r>
              <a:rPr lang="en-US" sz="2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morgan@icblcmc.org</a:t>
            </a:r>
            <a:endParaRPr lang="en-US" sz="105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19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F7E67-59E2-5445-B3E1-9A9AC08C8A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B837F-A59A-8245-B6F0-6E0FCB30F0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631635-CD7F-5442-91DB-C37BC1DA063B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47E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2D5ACD-EE5E-604E-9439-1FC446001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922" y="6800"/>
            <a:ext cx="482215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85988E-EDF1-BF42-944A-B82C117857AC}"/>
              </a:ext>
            </a:extLst>
          </p:cNvPr>
          <p:cNvSpPr txBox="1"/>
          <p:nvPr/>
        </p:nvSpPr>
        <p:spPr>
          <a:xfrm>
            <a:off x="8507078" y="3956192"/>
            <a:ext cx="3684922" cy="500137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  <a:r>
              <a:rPr lang="en-US" sz="1050" dirty="0">
                <a:solidFill>
                  <a:srgbClr val="2834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050" dirty="0">
                <a:solidFill>
                  <a:srgbClr val="28347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Renata </a:t>
            </a:r>
            <a:r>
              <a:rPr lang="en-US" sz="16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Dwan</a:t>
            </a: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UNIDIR Director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4B289-18D3-594B-B1D8-6BE98A124A11}"/>
              </a:ext>
            </a:extLst>
          </p:cNvPr>
          <p:cNvSpPr txBox="1"/>
          <p:nvPr/>
        </p:nvSpPr>
        <p:spPr>
          <a:xfrm>
            <a:off x="8507078" y="4456329"/>
            <a:ext cx="3684923" cy="500137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Policy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Goose </a:t>
            </a:r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Arms Division Director, HRW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5198F-60A1-DB4E-A86E-EA1D4B0CAB9B}"/>
              </a:ext>
            </a:extLst>
          </p:cNvPr>
          <p:cNvSpPr txBox="1"/>
          <p:nvPr/>
        </p:nvSpPr>
        <p:spPr>
          <a:xfrm>
            <a:off x="8507079" y="4956466"/>
            <a:ext cx="3684922" cy="500137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Victim Assistance</a:t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 </a:t>
            </a:r>
            <a:r>
              <a:rPr lang="en-US" sz="16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Persi</a:t>
            </a: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</a:t>
            </a:r>
            <a:endParaRPr lang="en-US" sz="200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BB0F57-4B4C-F542-A719-78EDB3D3D66A}"/>
              </a:ext>
            </a:extLst>
          </p:cNvPr>
          <p:cNvSpPr txBox="1"/>
          <p:nvPr/>
        </p:nvSpPr>
        <p:spPr>
          <a:xfrm>
            <a:off x="8507079" y="5456603"/>
            <a:ext cx="3684922" cy="561692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Marion </a:t>
            </a:r>
            <a:r>
              <a:rPr lang="en-US" sz="1600" dirty="0" err="1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Loddo</a:t>
            </a:r>
            <a:r>
              <a:rPr lang="en-US" sz="2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</a:t>
            </a:r>
            <a:endParaRPr lang="en-US" sz="105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DD17E6-2792-7148-81D7-6258ED958740}"/>
              </a:ext>
            </a:extLst>
          </p:cNvPr>
          <p:cNvSpPr txBox="1"/>
          <p:nvPr/>
        </p:nvSpPr>
        <p:spPr>
          <a:xfrm>
            <a:off x="8507079" y="6018295"/>
            <a:ext cx="3684921" cy="553998"/>
          </a:xfrm>
          <a:prstGeom prst="rect">
            <a:avLst/>
          </a:prstGeom>
          <a:noFill/>
        </p:spPr>
        <p:txBody>
          <a:bodyPr wrap="square" lIns="324000" rtlCol="0">
            <a:spAutoFit/>
          </a:bodyPr>
          <a:lstStyle/>
          <a:p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 Action</a:t>
            </a:r>
            <a:br>
              <a:rPr lang="en-US" sz="12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McKenna</a:t>
            </a:r>
            <a:r>
              <a:rPr lang="en-US" sz="2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C79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en-US" sz="1050" dirty="0">
              <a:solidFill>
                <a:srgbClr val="C79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4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851705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87603" y="6220908"/>
            <a:ext cx="388175" cy="365125"/>
          </a:xfrm>
        </p:spPr>
        <p:txBody>
          <a:bodyPr/>
          <a:lstStyle/>
          <a:p>
            <a:fld id="{0694F836-7789-5C48-BAE2-DB4A8C54B85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6344355" y="1669950"/>
            <a:ext cx="5485209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164 States Parties to the Mine Ban Treaty; the Marshall Islands is the last signatory yet to ratify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mid-2018–October 2019, confirmed new use by the government forces: Myanmar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NSAGs use in at least six countries: Afghanistan, India, Myanmar, Nigeria, Pakistan, and Yemen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yet unconfirmed allegations of new mine use by NSAGs in Cameroon, Colombia, Mali, Libya, Philippines, Somalia, and Tunisia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&amp; Use</a:t>
            </a:r>
          </a:p>
        </p:txBody>
      </p:sp>
      <p:sp>
        <p:nvSpPr>
          <p:cNvPr id="16" name="Triangle 15"/>
          <p:cNvSpPr/>
          <p:nvPr/>
        </p:nvSpPr>
        <p:spPr>
          <a:xfrm rot="16200000">
            <a:off x="5994608" y="6201176"/>
            <a:ext cx="514453" cy="552426"/>
          </a:xfrm>
          <a:prstGeom prst="triangle">
            <a:avLst/>
          </a:prstGeom>
          <a:solidFill>
            <a:srgbClr val="E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40322-B31F-8C4F-8EF1-7F7181F6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" y="43753"/>
            <a:ext cx="1212776" cy="826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2D2FB-B474-B448-B55E-F826198BDEEA}"/>
              </a:ext>
            </a:extLst>
          </p:cNvPr>
          <p:cNvSpPr txBox="1"/>
          <p:nvPr/>
        </p:nvSpPr>
        <p:spPr>
          <a:xfrm>
            <a:off x="6661164" y="6165304"/>
            <a:ext cx="375853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IE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deminer</a:t>
            </a:r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busy at work at a HI demining operation</a:t>
            </a:r>
            <a:b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Chad. Demining is done by corridors</a:t>
            </a:r>
          </a:p>
          <a:p>
            <a:r>
              <a:rPr lang="en-I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Humanity &amp; Inclusion,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5B93B4-3843-324B-AFE6-1BDCBAD60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964" y="6373068"/>
            <a:ext cx="14097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94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556" y="0"/>
            <a:ext cx="5966676" cy="688814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322759" y="1597942"/>
            <a:ext cx="5485209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States Parties have destroyed more than 55 million stockpiled antipersonnel mines, incl. 1.4 million+ in 2018.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1999, all states stockpiled about 160 million antipersonnel mines. Today, global total could be less than 50 million.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States most likely to be actively producing during the past year are India, Myanmar, and Pakistan.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NSAGs produced improvised landmines in Afghanistan, Colombia, Myanmar, Nigeria, Pakistan, Tunisia, and Yemen. 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2759" y="398144"/>
            <a:ext cx="5485045" cy="506728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2759" y="904871"/>
            <a:ext cx="5469350" cy="48418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Stockpiles &amp; Production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40322-B31F-8C4F-8EF1-7F7181F6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896" y="44624"/>
            <a:ext cx="1212776" cy="826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2D2FB-B474-B448-B55E-F826198BDEEA}"/>
              </a:ext>
            </a:extLst>
          </p:cNvPr>
          <p:cNvSpPr txBox="1"/>
          <p:nvPr/>
        </p:nvSpPr>
        <p:spPr>
          <a:xfrm>
            <a:off x="1545377" y="6070261"/>
            <a:ext cx="37585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female </a:t>
            </a:r>
            <a:r>
              <a:rPr lang="en-IE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deminer</a:t>
            </a:r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working on particularly difficult terrain for mine clearance activities in Colombia</a:t>
            </a:r>
          </a:p>
          <a:p>
            <a:pPr algn="r"/>
            <a:r>
              <a:rPr lang="en-I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CCCM,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5B93B4-3843-324B-AFE6-1BDCBAD60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6373068"/>
            <a:ext cx="1409700" cy="3683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69E31F50-DDE9-B145-B7E1-F8119CE53978}"/>
              </a:ext>
            </a:extLst>
          </p:cNvPr>
          <p:cNvSpPr/>
          <p:nvPr/>
        </p:nvSpPr>
        <p:spPr>
          <a:xfrm rot="5400000">
            <a:off x="5538923" y="6096855"/>
            <a:ext cx="514453" cy="552426"/>
          </a:xfrm>
          <a:prstGeom prst="triangle">
            <a:avLst/>
          </a:prstGeom>
          <a:solidFill>
            <a:srgbClr val="E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65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29044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87603" y="6220908"/>
            <a:ext cx="388175" cy="365125"/>
          </a:xfrm>
        </p:spPr>
        <p:txBody>
          <a:bodyPr/>
          <a:lstStyle/>
          <a:p>
            <a:fld id="{0694F836-7789-5C48-BAE2-DB4A8C54B85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6344355" y="1741958"/>
            <a:ext cx="5485209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 recorded 6,897 people killed or injured by mines/ERW—3,059 killed; 3,837 injured; one casualty unknown.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2018, the fourth year in a row with exceptionally high numbers of recorded casualties.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71% of recorded landmine/ERW casualties were civilians where their status was known.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hildren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accounted for 54% of all civilian casualties where the age was known; 7% more than 2017, and 12% more than 2016.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Casualties</a:t>
            </a:r>
          </a:p>
        </p:txBody>
      </p:sp>
      <p:sp>
        <p:nvSpPr>
          <p:cNvPr id="16" name="Triangle 15"/>
          <p:cNvSpPr/>
          <p:nvPr/>
        </p:nvSpPr>
        <p:spPr>
          <a:xfrm rot="16200000">
            <a:off x="5994608" y="6201176"/>
            <a:ext cx="514453" cy="552426"/>
          </a:xfrm>
          <a:prstGeom prst="triangle">
            <a:avLst/>
          </a:prstGeom>
          <a:solidFill>
            <a:srgbClr val="E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FA14A-6138-3143-A8DF-E88326FAA1D8}"/>
              </a:ext>
            </a:extLst>
          </p:cNvPr>
          <p:cNvSpPr txBox="1"/>
          <p:nvPr/>
        </p:nvSpPr>
        <p:spPr>
          <a:xfrm>
            <a:off x="10488488" y="6093296"/>
            <a:ext cx="1340911" cy="492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40322-B31F-8C4F-8EF1-7F7181F6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8" y="43753"/>
            <a:ext cx="1212776" cy="826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2D2FB-B474-B448-B55E-F826198BDEEA}"/>
              </a:ext>
            </a:extLst>
          </p:cNvPr>
          <p:cNvSpPr txBox="1"/>
          <p:nvPr/>
        </p:nvSpPr>
        <p:spPr>
          <a:xfrm>
            <a:off x="6661164" y="6165304"/>
            <a:ext cx="4187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White Helmets team provided risk education to </a:t>
            </a:r>
            <a:b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 boys and 59 girls at a school in Hama, Syria</a:t>
            </a:r>
          </a:p>
          <a:p>
            <a:r>
              <a:rPr lang="en-I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Michael Edwards/Mayday Rescue, November 2018</a:t>
            </a:r>
          </a:p>
          <a:p>
            <a:endParaRPr lang="en-IE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5B93B4-3843-324B-AFE6-1BDCBAD60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2964" y="6373068"/>
            <a:ext cx="14097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68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722" y="0"/>
            <a:ext cx="5944278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322759" y="1671682"/>
            <a:ext cx="5485209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Monitor has recorded more than 130,000 mine/ERW casualties since tracking began in 1999, including some 90,000 survivors.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33 States Parties with significant numbers of mine victims.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Following reductions in resources, many countries saw near-stagnation in the remaining core assistance services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Significant gaps in access to employment, training, and other income-generation support activities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2759" y="398144"/>
            <a:ext cx="5749604" cy="506728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2759" y="904871"/>
            <a:ext cx="5469350" cy="48418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Victim Assistance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40322-B31F-8C4F-8EF1-7F7181F6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896" y="44624"/>
            <a:ext cx="1212776" cy="826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2D2FB-B474-B448-B55E-F826198BDEEA}"/>
              </a:ext>
            </a:extLst>
          </p:cNvPr>
          <p:cNvSpPr txBox="1"/>
          <p:nvPr/>
        </p:nvSpPr>
        <p:spPr>
          <a:xfrm>
            <a:off x="1545377" y="6070261"/>
            <a:ext cx="3758535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partner with a prosthetic manufacturing</a:t>
            </a:r>
            <a:b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workshop in Sanaa, Yemen</a:t>
            </a:r>
          </a:p>
          <a:p>
            <a:pPr algn="r"/>
            <a:r>
              <a:rPr lang="en-I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ISNA Agency/HI,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5B93B4-3843-324B-AFE6-1BDCBAD60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6373068"/>
            <a:ext cx="1409700" cy="3683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69E31F50-DDE9-B145-B7E1-F8119CE53978}"/>
              </a:ext>
            </a:extLst>
          </p:cNvPr>
          <p:cNvSpPr/>
          <p:nvPr/>
        </p:nvSpPr>
        <p:spPr>
          <a:xfrm rot="5400000">
            <a:off x="5538923" y="6096855"/>
            <a:ext cx="514453" cy="552426"/>
          </a:xfrm>
          <a:prstGeom prst="triangle">
            <a:avLst/>
          </a:prstGeom>
          <a:solidFill>
            <a:srgbClr val="E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87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87603" y="6220908"/>
            <a:ext cx="388175" cy="365125"/>
          </a:xfrm>
        </p:spPr>
        <p:txBody>
          <a:bodyPr/>
          <a:lstStyle/>
          <a:p>
            <a:fld id="{0694F836-7789-5C48-BAE2-DB4A8C54B85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6344355" y="1451976"/>
            <a:ext cx="5485209" cy="459707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Approx. US$699.5 million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support in 2018 – decrease of $95.1 million (12%) on 2017.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$642.6 million by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international donors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decrease of $53.7 million (8%) on 2017. 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Top 5 mine action donors—US, EU, UK, Norway, Germany—contributed $458.1 million (71%).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states—Iraq, Afghanistan, Syria, Croatia, Lao PDR—received $351.2 million (55%)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$56.9 million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support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8 affected states – decrease of $41.4 million (42%) on 2017.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Mine Action</a:t>
            </a:r>
          </a:p>
        </p:txBody>
      </p:sp>
      <p:sp>
        <p:nvSpPr>
          <p:cNvPr id="16" name="Triangle 15"/>
          <p:cNvSpPr/>
          <p:nvPr/>
        </p:nvSpPr>
        <p:spPr>
          <a:xfrm rot="16200000">
            <a:off x="5994608" y="6201176"/>
            <a:ext cx="514453" cy="552426"/>
          </a:xfrm>
          <a:prstGeom prst="triangle">
            <a:avLst/>
          </a:prstGeom>
          <a:solidFill>
            <a:srgbClr val="E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FA14A-6138-3143-A8DF-E88326FAA1D8}"/>
              </a:ext>
            </a:extLst>
          </p:cNvPr>
          <p:cNvSpPr txBox="1"/>
          <p:nvPr/>
        </p:nvSpPr>
        <p:spPr>
          <a:xfrm>
            <a:off x="10488488" y="6093296"/>
            <a:ext cx="1340911" cy="492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02D2FB-B474-B448-B55E-F826198BDEEA}"/>
              </a:ext>
            </a:extLst>
          </p:cNvPr>
          <p:cNvSpPr txBox="1"/>
          <p:nvPr/>
        </p:nvSpPr>
        <p:spPr>
          <a:xfrm>
            <a:off x="6661164" y="6224296"/>
            <a:ext cx="418736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Deminer</a:t>
            </a:r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Zeinab Hashem in southern Lebanon </a:t>
            </a:r>
            <a:b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NPA Lebanon, December 2018</a:t>
            </a:r>
            <a:endParaRPr lang="en-IE" sz="7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5B93B4-3843-324B-AFE6-1BDCBAD60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964" y="6373068"/>
            <a:ext cx="1409700" cy="36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72E1CF-7C6E-5441-8380-37FDC617FA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84250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240322-B31F-8C4F-8EF1-7F7181F6E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8" y="43753"/>
            <a:ext cx="1212776" cy="82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7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6"/>
          <a:stretch/>
        </p:blipFill>
        <p:spPr>
          <a:xfrm>
            <a:off x="6288387" y="-1"/>
            <a:ext cx="5903614" cy="687075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4"/>
          </p:nvPr>
        </p:nvSpPr>
        <p:spPr>
          <a:xfrm>
            <a:off x="322759" y="1597942"/>
            <a:ext cx="5485209" cy="43513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59 states and areas contaminated mines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33 States Parties, 22 states not party, 4 areas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 least 140km² reported cleared of in 2018, decrease on 195km² in 2017</a:t>
            </a:r>
            <a:r>
              <a:rPr lang="en-I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2014–2018 total clearance among States Parties estimated at 800km², at least 661,491 landmines destroyed</a:t>
            </a: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Afghanistan, Cambodia, Croatia, and Iraq have cleared more than 83%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0"/>
              </a:spcAft>
              <a:buClr>
                <a:srgbClr val="E20204"/>
              </a:buClr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States Parties, 1 state not party, 1 area have completed clearance of all mined areas since 1999</a:t>
            </a:r>
            <a:endParaRPr lang="en-I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2759" y="398144"/>
            <a:ext cx="5749604" cy="506728"/>
          </a:xfrm>
        </p:spPr>
        <p:txBody>
          <a:bodyPr>
            <a:no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22759" y="904871"/>
            <a:ext cx="5469350" cy="48418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Contamination &amp; Clearance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40322-B31F-8C4F-8EF1-7F7181F6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896" y="44624"/>
            <a:ext cx="1212776" cy="8268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02D2FB-B474-B448-B55E-F826198BDEEA}"/>
              </a:ext>
            </a:extLst>
          </p:cNvPr>
          <p:cNvSpPr txBox="1"/>
          <p:nvPr/>
        </p:nvSpPr>
        <p:spPr>
          <a:xfrm>
            <a:off x="1545377" y="6144001"/>
            <a:ext cx="375853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mine in the ground in Bosnia and Herzegovina </a:t>
            </a:r>
            <a:br>
              <a:rPr lang="en-IE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Johannes Muller/NPA, 2019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5B93B4-3843-324B-AFE6-1BDCBAD60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6373068"/>
            <a:ext cx="1409700" cy="368300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69E31F50-DDE9-B145-B7E1-F8119CE53978}"/>
              </a:ext>
            </a:extLst>
          </p:cNvPr>
          <p:cNvSpPr/>
          <p:nvPr/>
        </p:nvSpPr>
        <p:spPr>
          <a:xfrm rot="5400000">
            <a:off x="5538923" y="6096855"/>
            <a:ext cx="514453" cy="552426"/>
          </a:xfrm>
          <a:prstGeom prst="triangle">
            <a:avLst/>
          </a:prstGeom>
          <a:solidFill>
            <a:srgbClr val="E20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4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341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5124" y="3861048"/>
            <a:ext cx="8356136" cy="1027306"/>
          </a:xfrm>
        </p:spPr>
        <p:txBody>
          <a:bodyPr>
            <a:normAutofit lnSpcReduction="10000"/>
          </a:bodyPr>
          <a:lstStyle/>
          <a:p>
            <a:r>
              <a:rPr lang="en-IE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Twenty Years of Reporting</a:t>
            </a:r>
          </a:p>
          <a:p>
            <a:r>
              <a:rPr lang="en-IE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Delegates Briefing &amp; Toast</a:t>
            </a:r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4861" y="2827868"/>
            <a:ext cx="7513047" cy="1422586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Landmine Monitor 2019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4861" y="5157192"/>
            <a:ext cx="9187524" cy="984362"/>
          </a:xfrm>
        </p:spPr>
        <p:txBody>
          <a:bodyPr>
            <a:normAutofit fontScale="85000" lnSpcReduction="20000"/>
          </a:bodyPr>
          <a:lstStyle/>
          <a:p>
            <a: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 Ban Treaty Fourth Review Conference</a:t>
            </a:r>
            <a:br>
              <a:rPr lang="en-I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Clarion Hotel The Hub, Oslo </a:t>
            </a:r>
            <a:br>
              <a:rPr lang="en-I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dirty="0">
                <a:solidFill>
                  <a:srgbClr val="E202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26 November 2019</a:t>
            </a:r>
            <a:br>
              <a:rPr lang="en-I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17:30–19:00, Room 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DB76F-0C73-B84D-9FC9-4C355589F757}"/>
              </a:ext>
            </a:extLst>
          </p:cNvPr>
          <p:cNvSpPr txBox="1"/>
          <p:nvPr/>
        </p:nvSpPr>
        <p:spPr>
          <a:xfrm>
            <a:off x="47328" y="6597932"/>
            <a:ext cx="22747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" dirty="0"/>
              <a:t>Photo: © Gilles </a:t>
            </a:r>
            <a:r>
              <a:rPr lang="en-IE" sz="800" dirty="0" err="1"/>
              <a:t>Lordet</a:t>
            </a:r>
            <a:r>
              <a:rPr lang="en-IE" sz="800" dirty="0"/>
              <a:t>/HI</a:t>
            </a:r>
            <a:endParaRPr lang="en-US" sz="800" dirty="0"/>
          </a:p>
        </p:txBody>
      </p:sp>
      <p:pic>
        <p:nvPicPr>
          <p:cNvPr id="20" name="Picture 19" descr="MonitorLogoFinal_RGB-Transparent.png">
            <a:extLst>
              <a:ext uri="{FF2B5EF4-FFF2-40B4-BE49-F238E27FC236}">
                <a16:creationId xmlns:a16="http://schemas.microsoft.com/office/drawing/2014/main" id="{B75FFBEB-8692-E846-8A86-C5157E828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345" y="220214"/>
            <a:ext cx="2130738" cy="55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escription: Macintosh HD:Users:morganmckenna:Documents:Monitor:ICBLCMC GRaphics:ICBL P&amp;S_try.pdf">
            <a:extLst>
              <a:ext uri="{FF2B5EF4-FFF2-40B4-BE49-F238E27FC236}">
                <a16:creationId xmlns:a16="http://schemas.microsoft.com/office/drawing/2014/main" id="{0255D270-8EB3-5449-96AE-415D87BF56C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8488" y="5636695"/>
            <a:ext cx="1512168" cy="1032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051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547</Words>
  <Application>Microsoft Macintosh PowerPoint</Application>
  <PresentationFormat>Widescreen</PresentationFormat>
  <Paragraphs>77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Landmine Monitor 2019</vt:lpstr>
      <vt:lpstr>Landmine Monitor 2019</vt:lpstr>
      <vt:lpstr>Landmine Monitor 2019</vt:lpstr>
      <vt:lpstr>Landmine Monitor 2019</vt:lpstr>
      <vt:lpstr>Landmine Monitor 2019</vt:lpstr>
      <vt:lpstr>Landmine Monitor 2019</vt:lpstr>
      <vt:lpstr>Landmine Monitor 2019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Morgan McKenna</dc:creator>
  <cp:lastModifiedBy>Morgan McKenna</cp:lastModifiedBy>
  <cp:revision>23</cp:revision>
  <dcterms:created xsi:type="dcterms:W3CDTF">2019-11-12T20:48:20Z</dcterms:created>
  <dcterms:modified xsi:type="dcterms:W3CDTF">2019-11-20T20:33:53Z</dcterms:modified>
</cp:coreProperties>
</file>