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1" r:id="rId1"/>
  </p:sldMasterIdLst>
  <p:notesMasterIdLst>
    <p:notesMasterId r:id="rId17"/>
  </p:notesMasterIdLst>
  <p:sldIdLst>
    <p:sldId id="274" r:id="rId2"/>
    <p:sldId id="258" r:id="rId3"/>
    <p:sldId id="257" r:id="rId4"/>
    <p:sldId id="259" r:id="rId5"/>
    <p:sldId id="260" r:id="rId6"/>
    <p:sldId id="271" r:id="rId7"/>
    <p:sldId id="268" r:id="rId8"/>
    <p:sldId id="265" r:id="rId9"/>
    <p:sldId id="266" r:id="rId10"/>
    <p:sldId id="261" r:id="rId11"/>
    <p:sldId id="262" r:id="rId12"/>
    <p:sldId id="270" r:id="rId13"/>
    <p:sldId id="264" r:id="rId14"/>
    <p:sldId id="263"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79735" autoAdjust="0"/>
  </p:normalViewPr>
  <p:slideViewPr>
    <p:cSldViewPr snapToGrid="0" snapToObjects="1">
      <p:cViewPr varScale="1">
        <p:scale>
          <a:sx n="56" d="100"/>
          <a:sy n="56" d="100"/>
        </p:scale>
        <p:origin x="5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D788E6-95E5-3140-B31A-AE350D6E33E2}" type="datetimeFigureOut">
              <a:rPr lang="en-US" smtClean="0"/>
              <a:t>11/16/2016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4882E1-A854-6E47-8E50-F18CC543CF32}" type="slidenum">
              <a:rPr lang="en-US" smtClean="0"/>
              <a:t>‹#›</a:t>
            </a:fld>
            <a:endParaRPr lang="en-US"/>
          </a:p>
        </p:txBody>
      </p:sp>
    </p:spTree>
    <p:extLst>
      <p:ext uri="{BB962C8B-B14F-4D97-AF65-F5344CB8AC3E}">
        <p14:creationId xmlns:p14="http://schemas.microsoft.com/office/powerpoint/2010/main" val="680442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icbl.org/"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stopclustermunitions.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Breaking from what have been recent past covers of Landmine Monitor annual reports, this year we felt appropriate</a:t>
            </a:r>
            <a:r>
              <a:rPr lang="en-US" baseline="0" dirty="0" smtClean="0"/>
              <a:t> and are saddened to show the tragedy of landmine use documented in the past year. Pictured here a family member near gravesites of children killed by improvised mines in Syria.</a:t>
            </a:r>
            <a:endParaRPr lang="en-US" dirty="0"/>
          </a:p>
        </p:txBody>
      </p:sp>
      <p:sp>
        <p:nvSpPr>
          <p:cNvPr id="4" name="Slide Number Placeholder 3"/>
          <p:cNvSpPr>
            <a:spLocks noGrp="1"/>
          </p:cNvSpPr>
          <p:nvPr>
            <p:ph type="sldNum" sz="quarter" idx="10"/>
          </p:nvPr>
        </p:nvSpPr>
        <p:spPr/>
        <p:txBody>
          <a:bodyPr/>
          <a:lstStyle/>
          <a:p>
            <a:fld id="{1E4882E1-A854-6E47-8E50-F18CC543CF32}" type="slidenum">
              <a:rPr lang="en-US" smtClean="0"/>
              <a:t>1</a:t>
            </a:fld>
            <a:endParaRPr lang="en-US"/>
          </a:p>
        </p:txBody>
      </p:sp>
    </p:spTree>
    <p:extLst>
      <p:ext uri="{BB962C8B-B14F-4D97-AF65-F5344CB8AC3E}">
        <p14:creationId xmlns:p14="http://schemas.microsoft.com/office/powerpoint/2010/main" val="436873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kern="1200" dirty="0" smtClean="0">
                <a:solidFill>
                  <a:schemeClr val="tx1"/>
                </a:solidFill>
                <a:effectLst/>
                <a:latin typeface="+mn-lt"/>
                <a:ea typeface="+mn-ea"/>
                <a:cs typeface="+mn-cs"/>
              </a:rPr>
              <a:t>In 2015, there was a sharp rise in the number of people killed and injured by mines, victim-activated IEDs that mostly act as antipersonnel mines (also called improvised mines), cluster munition remnants, and other explosive remnants of war (ERW).</a:t>
            </a:r>
          </a:p>
          <a:p>
            <a:pPr marL="171450" lvl="0" indent="-171450">
              <a:buFont typeface="Arial" charset="0"/>
              <a:buChar char="•"/>
            </a:pPr>
            <a:r>
              <a:rPr lang="en-US" sz="1200" kern="1200" dirty="0" smtClean="0">
                <a:solidFill>
                  <a:schemeClr val="tx1"/>
                </a:solidFill>
                <a:effectLst/>
                <a:latin typeface="+mn-lt"/>
                <a:ea typeface="+mn-ea"/>
                <a:cs typeface="+mn-cs"/>
              </a:rPr>
              <a:t>In 2015, the Monitor recorded 6,461 mine/ERW casualties, of which at least 1,672 people were killed, marking a 75% increase from casualties recorded for 2014. A revised total of 3,695 casualties was recorded in 2014.</a:t>
            </a:r>
          </a:p>
          <a:p>
            <a:pPr marL="171450" lvl="0" indent="-171450">
              <a:buFont typeface="Arial" charset="0"/>
              <a:buChar char="•"/>
            </a:pPr>
            <a:r>
              <a:rPr lang="en-US" sz="1200" kern="1200" dirty="0" smtClean="0">
                <a:solidFill>
                  <a:schemeClr val="tx1"/>
                </a:solidFill>
                <a:effectLst/>
                <a:latin typeface="+mn-lt"/>
                <a:ea typeface="+mn-ea"/>
                <a:cs typeface="+mn-cs"/>
              </a:rPr>
              <a:t>The sharp increase in casualties in 2015 was due to more casualties recorded in armed conflicts in Libya, Syria, Ukraine, and Yemen. The increase also reflects greater availability of casualty data, particularly from unique systematic surveys of persons injured in Libya and Syria in 2015.</a:t>
            </a:r>
          </a:p>
          <a:p>
            <a:pPr marL="171450" lvl="0" indent="-171450">
              <a:buFont typeface="Arial" charset="0"/>
              <a:buChar char="•"/>
            </a:pPr>
            <a:r>
              <a:rPr lang="en-US" sz="1200" kern="1200" dirty="0" smtClean="0">
                <a:solidFill>
                  <a:schemeClr val="tx1"/>
                </a:solidFill>
                <a:effectLst/>
                <a:latin typeface="+mn-lt"/>
                <a:ea typeface="+mn-ea"/>
                <a:cs typeface="+mn-cs"/>
              </a:rPr>
              <a:t>The casualty total in 2015 marked the most annual recorded casualties since 2006.</a:t>
            </a:r>
          </a:p>
          <a:p>
            <a:pPr marL="171450" lvl="0" indent="-171450">
              <a:buFont typeface="Arial" charset="0"/>
              <a:buChar char="•"/>
            </a:pPr>
            <a:r>
              <a:rPr lang="en-US" sz="1200" kern="1200" dirty="0" smtClean="0">
                <a:solidFill>
                  <a:schemeClr val="tx1"/>
                </a:solidFill>
                <a:effectLst/>
                <a:latin typeface="+mn-lt"/>
                <a:ea typeface="+mn-ea"/>
                <a:cs typeface="+mn-cs"/>
              </a:rPr>
              <a:t>2015 also marked the highest number of annual casualties by improvised mines </a:t>
            </a:r>
            <a:r>
              <a:rPr lang="en-US" sz="1200" kern="1200" dirty="0" smtClean="0">
                <a:solidFill>
                  <a:schemeClr val="tx1"/>
                </a:solidFill>
                <a:effectLst/>
                <a:latin typeface="+mn-lt"/>
                <a:ea typeface="+mn-ea"/>
                <a:cs typeface="+mn-cs"/>
              </a:rPr>
              <a:t>(also</a:t>
            </a:r>
            <a:r>
              <a:rPr lang="en-US" sz="1200" kern="1200" baseline="0" dirty="0" smtClean="0">
                <a:solidFill>
                  <a:schemeClr val="tx1"/>
                </a:solidFill>
                <a:effectLst/>
                <a:latin typeface="+mn-lt"/>
                <a:ea typeface="+mn-ea"/>
                <a:cs typeface="+mn-cs"/>
              </a:rPr>
              <a:t> known as IEDs) </a:t>
            </a:r>
            <a:r>
              <a:rPr lang="en-US" sz="1200" kern="1200" dirty="0" smtClean="0">
                <a:solidFill>
                  <a:schemeClr val="tx1"/>
                </a:solidFill>
                <a:effectLst/>
                <a:latin typeface="+mn-lt"/>
                <a:ea typeface="+mn-ea"/>
                <a:cs typeface="+mn-cs"/>
              </a:rPr>
              <a:t>recorded </a:t>
            </a:r>
            <a:r>
              <a:rPr lang="en-US" sz="1200" kern="1200" dirty="0" smtClean="0">
                <a:solidFill>
                  <a:schemeClr val="tx1"/>
                </a:solidFill>
                <a:effectLst/>
                <a:latin typeface="+mn-lt"/>
                <a:ea typeface="+mn-ea"/>
                <a:cs typeface="+mn-cs"/>
              </a:rPr>
              <a:t>by the </a:t>
            </a:r>
            <a:r>
              <a:rPr lang="en-US" sz="1200" kern="1200" dirty="0" smtClean="0">
                <a:solidFill>
                  <a:schemeClr val="tx1"/>
                </a:solidFill>
                <a:effectLst/>
                <a:latin typeface="+mn-lt"/>
                <a:ea typeface="+mn-ea"/>
                <a:cs typeface="+mn-cs"/>
              </a:rPr>
              <a:t>Monitor,</a:t>
            </a:r>
            <a:r>
              <a:rPr lang="en-US" sz="1200" kern="1200" baseline="0" dirty="0" smtClean="0">
                <a:solidFill>
                  <a:schemeClr val="tx1"/>
                </a:solidFill>
                <a:effectLst/>
                <a:latin typeface="+mn-lt"/>
                <a:ea typeface="+mn-ea"/>
                <a:cs typeface="+mn-cs"/>
              </a:rPr>
              <a:t> with 1351 recorded in 2015 (compared to 1,075 in 2014)</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4882E1-A854-6E47-8E50-F18CC543CF32}" type="slidenum">
              <a:rPr lang="en-US" smtClean="0"/>
              <a:t>10</a:t>
            </a:fld>
            <a:endParaRPr lang="en-US"/>
          </a:p>
        </p:txBody>
      </p:sp>
    </p:spTree>
    <p:extLst>
      <p:ext uri="{BB962C8B-B14F-4D97-AF65-F5344CB8AC3E}">
        <p14:creationId xmlns:p14="http://schemas.microsoft.com/office/powerpoint/2010/main" val="41946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kern="1200" dirty="0" smtClean="0">
                <a:solidFill>
                  <a:schemeClr val="tx1"/>
                </a:solidFill>
                <a:effectLst/>
                <a:latin typeface="+mn-lt"/>
                <a:ea typeface="+mn-ea"/>
                <a:cs typeface="+mn-cs"/>
              </a:rPr>
              <a:t>Casualties were identified in 56 states and five other areas in 2015, of which 37 are States Parties to the Mine Ban Treaty.</a:t>
            </a:r>
          </a:p>
          <a:p>
            <a:pPr marL="171450" lvl="0" indent="-171450">
              <a:buFont typeface="Arial" charset="0"/>
              <a:buChar char="•"/>
            </a:pPr>
            <a:r>
              <a:rPr lang="en-US" sz="1200" kern="1200" dirty="0" smtClean="0">
                <a:solidFill>
                  <a:schemeClr val="tx1"/>
                </a:solidFill>
                <a:effectLst/>
                <a:latin typeface="+mn-lt"/>
                <a:ea typeface="+mn-ea"/>
                <a:cs typeface="+mn-cs"/>
              </a:rPr>
              <a:t>The vast majority of recorded landmine/ERW casualties were civilians (78%) where their status was known, which is similar to the past two years.</a:t>
            </a:r>
          </a:p>
          <a:p>
            <a:pPr marL="171450" lvl="0" indent="-171450">
              <a:buFont typeface="Arial" charset="0"/>
              <a:buChar char="•"/>
            </a:pPr>
            <a:r>
              <a:rPr lang="en-US" sz="1200" kern="1200" dirty="0" smtClean="0">
                <a:solidFill>
                  <a:schemeClr val="tx1"/>
                </a:solidFill>
                <a:effectLst/>
                <a:latin typeface="+mn-lt"/>
                <a:ea typeface="+mn-ea"/>
                <a:cs typeface="+mn-cs"/>
              </a:rPr>
              <a:t>In 2015, children accounted for 38% of all civilian casualties where the age was known.</a:t>
            </a:r>
          </a:p>
          <a:p>
            <a:pPr lvl="0"/>
            <a:r>
              <a:rPr lang="en-US" sz="1200" kern="1200" dirty="0" smtClean="0">
                <a:solidFill>
                  <a:schemeClr val="tx1"/>
                </a:solidFill>
                <a:effectLst/>
                <a:latin typeface="+mn-lt"/>
                <a:ea typeface="+mn-ea"/>
                <a:cs typeface="+mn-cs"/>
              </a:rPr>
              <a:t>Women and girls made up 14% of all casualties where the sex was known, a slight increase compared to recent years.</a:t>
            </a:r>
          </a:p>
          <a:p>
            <a:pPr lvl="0"/>
            <a:r>
              <a:rPr lang="en-US" sz="1200" kern="1200" dirty="0" smtClean="0">
                <a:solidFill>
                  <a:schemeClr val="tx1"/>
                </a:solidFill>
                <a:effectLst/>
                <a:latin typeface="+mn-lt"/>
                <a:ea typeface="+mn-ea"/>
                <a:cs typeface="+mn-cs"/>
              </a:rPr>
              <a:t>Some 60% of recorded global casualties occurred in States Parties, down from 70% in 2014.</a:t>
            </a:r>
          </a:p>
          <a:p>
            <a:pPr lvl="0"/>
            <a:r>
              <a:rPr lang="en-US" sz="1200" kern="1200" dirty="0" smtClean="0">
                <a:solidFill>
                  <a:schemeClr val="tx1"/>
                </a:solidFill>
                <a:effectLst/>
                <a:latin typeface="+mn-lt"/>
                <a:ea typeface="+mn-ea"/>
                <a:cs typeface="+mn-cs"/>
              </a:rPr>
              <a:t>The Monitor has recorded more than 100,000 mine/ERW casualties for the period since its global tracking in began in 1999, including some 73,000 new survivors.</a:t>
            </a:r>
          </a:p>
          <a:p>
            <a:endParaRPr lang="en-US" dirty="0"/>
          </a:p>
        </p:txBody>
      </p:sp>
      <p:sp>
        <p:nvSpPr>
          <p:cNvPr id="4" name="Slide Number Placeholder 3"/>
          <p:cNvSpPr>
            <a:spLocks noGrp="1"/>
          </p:cNvSpPr>
          <p:nvPr>
            <p:ph type="sldNum" sz="quarter" idx="10"/>
          </p:nvPr>
        </p:nvSpPr>
        <p:spPr/>
        <p:txBody>
          <a:bodyPr/>
          <a:lstStyle/>
          <a:p>
            <a:fld id="{1E4882E1-A854-6E47-8E50-F18CC543CF32}" type="slidenum">
              <a:rPr lang="en-US" smtClean="0"/>
              <a:t>11</a:t>
            </a:fld>
            <a:endParaRPr lang="en-US"/>
          </a:p>
        </p:txBody>
      </p:sp>
    </p:spTree>
    <p:extLst>
      <p:ext uri="{BB962C8B-B14F-4D97-AF65-F5344CB8AC3E}">
        <p14:creationId xmlns:p14="http://schemas.microsoft.com/office/powerpoint/2010/main" val="1003667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kern="1200" dirty="0" smtClean="0">
                <a:solidFill>
                  <a:schemeClr val="tx1"/>
                </a:solidFill>
                <a:effectLst/>
                <a:latin typeface="+mn-lt"/>
                <a:ea typeface="+mn-ea"/>
                <a:cs typeface="+mn-cs"/>
              </a:rPr>
              <a:t>Most States Parties to the Mine Ban Treaty with significant numbers of mine victims suffered from a lack of adequate resources to fulfill the commitments of the 2014–2019 Maputo Action Plan. Findings below relate to the 31 States Parties with significant numbers of mine victims.</a:t>
            </a:r>
          </a:p>
          <a:p>
            <a:pPr marL="171450" indent="-171450">
              <a:buFont typeface="Arial" charset="0"/>
              <a:buChar char="•"/>
            </a:pP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kern="1200" dirty="0" smtClean="0">
                <a:solidFill>
                  <a:schemeClr val="tx1"/>
                </a:solidFill>
                <a:effectLst/>
                <a:latin typeface="+mn-lt"/>
                <a:ea typeface="+mn-ea"/>
                <a:cs typeface="+mn-cs"/>
              </a:rPr>
              <a:t>Localized surveys to improve understanding of the needs of mine victims continued in in most States Parties.</a:t>
            </a:r>
          </a:p>
          <a:p>
            <a:pPr marL="171450" lvl="0" indent="-171450">
              <a:buFont typeface="Arial" charset="0"/>
              <a:buChar char="•"/>
            </a:pP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kern="1200" dirty="0" smtClean="0">
                <a:solidFill>
                  <a:schemeClr val="tx1"/>
                </a:solidFill>
                <a:effectLst/>
                <a:latin typeface="+mn-lt"/>
                <a:ea typeface="+mn-ea"/>
                <a:cs typeface="+mn-cs"/>
              </a:rPr>
              <a:t>Approximately two-thirds of the States Parties had active coordination mechanisms or relevant national plans in place to advance efforts to assist mine victims and uphold their rights. However, victim assistance plans expired in Burundi, Croatia, Senegal, and Uganda without having been revised or renewed in 2015, while expired action plans for assistance in Afghanistan and Sudan have not yet been updated since 2011. </a:t>
            </a:r>
          </a:p>
          <a:p>
            <a:pPr marL="171450" lvl="0" indent="-171450">
              <a:buFont typeface="Arial" charset="0"/>
              <a:buChar char="•"/>
            </a:pP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kern="1200" dirty="0" smtClean="0">
                <a:solidFill>
                  <a:schemeClr val="tx1"/>
                </a:solidFill>
                <a:effectLst/>
                <a:latin typeface="+mn-lt"/>
                <a:ea typeface="+mn-ea"/>
                <a:cs typeface="+mn-cs"/>
              </a:rPr>
              <a:t>In most States Parties, assistance efforts have been integrated into other disability rights and development efforts, through collaborative coordination, combined planning, and survivor participation. Unfortunately, such integration has not resulted in mobilizing the funding and resources required to fill the growing gap between assistance available and the obligations that states have to victims.</a:t>
            </a:r>
          </a:p>
          <a:p>
            <a:pPr marL="171450" lvl="0" indent="-171450">
              <a:buFont typeface="Arial" charset="0"/>
              <a:buChar char="•"/>
            </a:pP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kern="1200" dirty="0" smtClean="0">
                <a:solidFill>
                  <a:schemeClr val="tx1"/>
                </a:solidFill>
                <a:effectLst/>
                <a:latin typeface="+mn-lt"/>
                <a:ea typeface="+mn-ea"/>
                <a:cs typeface="+mn-cs"/>
              </a:rPr>
              <a:t>In nearly all the States Parties, survivors were joining in coordination processes that affect their lives, although in many countries their participation must be better supported, especially in decision-making roles. Many States Parties still need to demonstrate that they are doing their utmost to increase survivors’ participation in all relevant matters.</a:t>
            </a:r>
          </a:p>
          <a:p>
            <a:pPr marL="171450" lvl="0" indent="-171450">
              <a:buFont typeface="Arial" charset="0"/>
              <a:buChar char="•"/>
            </a:pP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kern="1200" dirty="0" smtClean="0">
                <a:solidFill>
                  <a:schemeClr val="tx1"/>
                </a:solidFill>
                <a:effectLst/>
                <a:latin typeface="+mn-lt"/>
                <a:ea typeface="+mn-ea"/>
                <a:cs typeface="+mn-cs"/>
              </a:rPr>
              <a:t>More than half of the States Parties included some information on victim assistance activities and progress in their transparency reports covering calendar year 2015. However, the States Parties still needed to start reporting concretely on time-bound and measurable objectives and progress toward victim assistance goals.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4882E1-A854-6E47-8E50-F18CC543CF32}" type="slidenum">
              <a:rPr lang="en-US" smtClean="0"/>
              <a:t>12</a:t>
            </a:fld>
            <a:endParaRPr lang="en-US"/>
          </a:p>
        </p:txBody>
      </p:sp>
    </p:spTree>
    <p:extLst>
      <p:ext uri="{BB962C8B-B14F-4D97-AF65-F5344CB8AC3E}">
        <p14:creationId xmlns:p14="http://schemas.microsoft.com/office/powerpoint/2010/main" val="1666526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ct val="0"/>
              </a:spcBef>
              <a:spcAft>
                <a:spcPts val="0"/>
              </a:spcAft>
              <a:buClrTx/>
              <a:buSzTx/>
              <a:buFont typeface="Arial" charset="0"/>
              <a:buChar char="•"/>
              <a:tabLst/>
              <a:defRPr/>
            </a:pPr>
            <a:r>
              <a:rPr lang="en-US" sz="1200" kern="1200" dirty="0" smtClean="0">
                <a:solidFill>
                  <a:schemeClr val="tx1"/>
                </a:solidFill>
                <a:effectLst/>
                <a:latin typeface="+mn-lt"/>
                <a:ea typeface="+mn-ea"/>
                <a:cs typeface="+mn-cs"/>
              </a:rPr>
              <a:t>Donors and affected states contributed approximately US$471.3 million in international and national support for mine action in 2015, </a:t>
            </a:r>
          </a:p>
          <a:p>
            <a:pPr marL="171450" marR="0" indent="-171450" algn="l" defTabSz="914400" rtl="0" eaLnBrk="1" fontAlgn="auto" latinLnBrk="0" hangingPunct="1">
              <a:lnSpc>
                <a:spcPct val="100000"/>
              </a:lnSpc>
              <a:spcBef>
                <a:spcPct val="0"/>
              </a:spcBef>
              <a:spcAft>
                <a:spcPts val="0"/>
              </a:spcAft>
              <a:buClrTx/>
              <a:buSzTx/>
              <a:buFont typeface="Arial" charset="0"/>
              <a:buChar char="•"/>
              <a:tabLst/>
              <a:defRPr/>
            </a:pPr>
            <a:r>
              <a:rPr lang="en-US" sz="1200" kern="1200" dirty="0" smtClean="0">
                <a:solidFill>
                  <a:schemeClr val="tx1"/>
                </a:solidFill>
                <a:effectLst/>
                <a:latin typeface="+mn-lt"/>
                <a:ea typeface="+mn-ea"/>
                <a:cs typeface="+mn-cs"/>
              </a:rPr>
              <a:t>This was a decrease of $139 million (23%) from 2014, the third year in a row of declining support, and lowest level since 2005.</a:t>
            </a:r>
          </a:p>
          <a:p>
            <a:pPr marL="171450" marR="0" indent="-171450" algn="l" defTabSz="914400" rtl="0" eaLnBrk="1" fontAlgn="auto" latinLnBrk="0" hangingPunct="1">
              <a:lnSpc>
                <a:spcPct val="100000"/>
              </a:lnSpc>
              <a:spcBef>
                <a:spcPct val="0"/>
              </a:spcBef>
              <a:spcAft>
                <a:spcPts val="0"/>
              </a:spcAft>
              <a:buClrTx/>
              <a:buSzTx/>
              <a:buFont typeface="Arial" charset="0"/>
              <a:buChar char="•"/>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ct val="0"/>
              </a:spcBef>
              <a:spcAft>
                <a:spcPts val="0"/>
              </a:spcAft>
              <a:buClrTx/>
              <a:buSzTx/>
              <a:buFont typeface="Arial" charset="0"/>
              <a:buChar char="•"/>
              <a:tabLst/>
              <a:defRPr/>
            </a:pPr>
            <a:r>
              <a:rPr lang="en-US" b="0" dirty="0" smtClean="0"/>
              <a:t> Contributions</a:t>
            </a:r>
            <a:r>
              <a:rPr lang="en-US" b="0" baseline="0" dirty="0" smtClean="0"/>
              <a:t> per sector: 64% Clearance and risk education, 27% Various, 7% Victim assistance, 1% Capacity building, 0.5% Advocacy, 0,5% Stockpile destruction </a:t>
            </a:r>
          </a:p>
          <a:p>
            <a:pPr marL="169863" indent="-169863" eaLnBrk="1" hangingPunct="1">
              <a:spcBef>
                <a:spcPct val="0"/>
              </a:spcBef>
            </a:pPr>
            <a:endParaRPr lang="en-US" altLang="en-US" dirty="0" smtClean="0">
              <a:ea typeface="MS PGothic" charset="-128"/>
            </a:endParaRPr>
          </a:p>
        </p:txBody>
      </p:sp>
      <p:sp>
        <p:nvSpPr>
          <p:cNvPr id="4" name="Slide Number Placeholder 3"/>
          <p:cNvSpPr>
            <a:spLocks noGrp="1"/>
          </p:cNvSpPr>
          <p:nvPr>
            <p:ph type="sldNum" sz="quarter" idx="10"/>
          </p:nvPr>
        </p:nvSpPr>
        <p:spPr/>
        <p:txBody>
          <a:bodyPr/>
          <a:lstStyle/>
          <a:p>
            <a:fld id="{1E4882E1-A854-6E47-8E50-F18CC543CF32}" type="slidenum">
              <a:rPr lang="en-US" smtClean="0"/>
              <a:t>13</a:t>
            </a:fld>
            <a:endParaRPr lang="en-US"/>
          </a:p>
        </p:txBody>
      </p:sp>
    </p:spTree>
    <p:extLst>
      <p:ext uri="{BB962C8B-B14F-4D97-AF65-F5344CB8AC3E}">
        <p14:creationId xmlns:p14="http://schemas.microsoft.com/office/powerpoint/2010/main" val="900498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pPr marL="171450" indent="-171450">
              <a:buFont typeface="Arial" charset="0"/>
              <a:buChar char="•"/>
            </a:pPr>
            <a:r>
              <a:rPr lang="en-US" sz="1200" kern="1200" dirty="0" smtClean="0">
                <a:solidFill>
                  <a:schemeClr val="tx1"/>
                </a:solidFill>
                <a:effectLst/>
                <a:latin typeface="+mn-lt"/>
                <a:ea typeface="+mn-ea"/>
                <a:cs typeface="+mn-cs"/>
              </a:rPr>
              <a:t>Thirty-five donors contributed $340.1 million in international support for mine action to 41 states and three other areas. This represents a decrease of almost $77 million from 2014, and the first time since 2005 that international support fell below $400 million.</a:t>
            </a:r>
          </a:p>
          <a:p>
            <a:pPr marL="171450" lvl="0" indent="-171450">
              <a:buFont typeface="Arial" charset="0"/>
              <a:buChar char="•"/>
            </a:pPr>
            <a:r>
              <a:rPr lang="en-US" sz="1200" kern="1200" dirty="0" smtClean="0">
                <a:solidFill>
                  <a:schemeClr val="tx1"/>
                </a:solidFill>
                <a:effectLst/>
                <a:latin typeface="+mn-lt"/>
                <a:ea typeface="+mn-ea"/>
                <a:cs typeface="+mn-cs"/>
              </a:rPr>
              <a:t>The top five mine action donors—the United States, Japan, the European Union, Norway, and the Netherlands—contributed 71% of all international funding, with a combined total of $240 million.</a:t>
            </a:r>
          </a:p>
          <a:p>
            <a:pPr marL="171450" lvl="0" indent="-171450">
              <a:buFont typeface="Arial" charset="0"/>
              <a:buChar char="•"/>
            </a:pPr>
            <a:r>
              <a:rPr lang="en-US" sz="1200" kern="1200" dirty="0" smtClean="0">
                <a:solidFill>
                  <a:schemeClr val="tx1"/>
                </a:solidFill>
                <a:effectLst/>
                <a:latin typeface="+mn-lt"/>
                <a:ea typeface="+mn-ea"/>
                <a:cs typeface="+mn-cs"/>
              </a:rPr>
              <a:t>Thirteen donors decreased their funding in 2015, with the EU and Norway accounting for $57 million (74%) of the global decline.</a:t>
            </a:r>
          </a:p>
          <a:p>
            <a:pPr marL="171450" lvl="0" indent="-171450">
              <a:buFont typeface="Arial" charset="0"/>
              <a:buChar char="•"/>
            </a:pPr>
            <a:r>
              <a:rPr lang="en-US" sz="1200" kern="1200" dirty="0" smtClean="0">
                <a:solidFill>
                  <a:schemeClr val="tx1"/>
                </a:solidFill>
                <a:effectLst/>
                <a:latin typeface="+mn-lt"/>
                <a:ea typeface="+mn-ea"/>
                <a:cs typeface="+mn-cs"/>
              </a:rPr>
              <a:t>The top five recipient states—Afghanistan, Iraq, Lao PDR, Cambodia, and Syria—received $161.9 million, or 48% of all international support in 2015.</a:t>
            </a:r>
          </a:p>
          <a:p>
            <a:pPr marL="171450" lvl="0" indent="-171450">
              <a:buFont typeface="Arial" charset="0"/>
              <a:buChar char="•"/>
            </a:pPr>
            <a:r>
              <a:rPr lang="en-US" sz="1200" kern="1200" dirty="0" smtClean="0">
                <a:solidFill>
                  <a:schemeClr val="tx1"/>
                </a:solidFill>
                <a:effectLst/>
                <a:latin typeface="+mn-lt"/>
                <a:ea typeface="+mn-ea"/>
                <a:cs typeface="+mn-cs"/>
              </a:rPr>
              <a:t>Afghanistan received more funding than any other country for the thirteenth consecutive year.</a:t>
            </a:r>
          </a:p>
          <a:p>
            <a:pPr marL="171450" lvl="0" indent="-171450">
              <a:buFont typeface="Arial" charset="0"/>
              <a:buChar char="•"/>
            </a:pPr>
            <a:r>
              <a:rPr lang="en-US" sz="1200" kern="1200" dirty="0" smtClean="0">
                <a:solidFill>
                  <a:schemeClr val="tx1"/>
                </a:solidFill>
                <a:effectLst/>
                <a:latin typeface="+mn-lt"/>
                <a:ea typeface="+mn-ea"/>
                <a:cs typeface="+mn-cs"/>
              </a:rPr>
              <a:t>In 2016, donors hosted three international pledging conferences, during which they committed resources to support mine action activities as well as the treaty’s implementation support unit. While this was an unprecedented number of events of this kind, it is not yet possible to determine how these conferences will impact overall support for mine action in 2016 and future years.</a:t>
            </a:r>
          </a:p>
          <a:p>
            <a:endParaRPr lang="en-US" sz="1200" kern="1200" dirty="0" smtClean="0">
              <a:solidFill>
                <a:schemeClr val="tx1"/>
              </a:solidFill>
              <a:effectLst/>
              <a:latin typeface="+mn-lt"/>
              <a:ea typeface="+mn-ea"/>
              <a:cs typeface="+mn-cs"/>
            </a:endParaRPr>
          </a:p>
          <a:p>
            <a:pPr marL="171450" indent="-171450">
              <a:buFont typeface="Arial" charset="0"/>
              <a:buChar char="•"/>
            </a:pPr>
            <a:r>
              <a:rPr lang="en-US" sz="1200" kern="1200" dirty="0" smtClean="0">
                <a:solidFill>
                  <a:schemeClr val="tx1"/>
                </a:solidFill>
                <a:effectLst/>
                <a:latin typeface="+mn-lt"/>
                <a:ea typeface="+mn-ea"/>
                <a:cs typeface="+mn-cs"/>
              </a:rPr>
              <a:t>Fourteen affected states reported providing $131.2 million in national support for their own mine action programs, a decrease of $62 million compared with 2014. </a:t>
            </a:r>
          </a:p>
          <a:p>
            <a:pPr marL="171450" indent="-171450">
              <a:buFont typeface="Arial" charset="0"/>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National contributions:</a:t>
            </a:r>
          </a:p>
          <a:p>
            <a:r>
              <a:rPr lang="en-US" sz="1200" b="0" i="0" kern="1200" dirty="0" smtClean="0">
                <a:solidFill>
                  <a:schemeClr val="tx1"/>
                </a:solidFill>
                <a:effectLst/>
                <a:latin typeface="+mn-lt"/>
                <a:ea typeface="+mn-ea"/>
                <a:cs typeface="+mn-cs"/>
              </a:rPr>
              <a:t>The Monitor identified 14 affected states that provided </a:t>
            </a:r>
          </a:p>
          <a:p>
            <a:r>
              <a:rPr lang="en-US" sz="1200" b="0" i="0" kern="1200" dirty="0" smtClean="0">
                <a:solidFill>
                  <a:schemeClr val="tx1"/>
                </a:solidFill>
                <a:effectLst/>
                <a:latin typeface="+mn-lt"/>
                <a:ea typeface="+mn-ea"/>
                <a:cs typeface="+mn-cs"/>
              </a:rPr>
              <a:t>$131.2 million in contributions to their own national mine action programs, $62.4 </a:t>
            </a:r>
          </a:p>
          <a:p>
            <a:r>
              <a:rPr lang="en-US" sz="1200" b="0" i="0" kern="1200" dirty="0" smtClean="0">
                <a:solidFill>
                  <a:schemeClr val="tx1"/>
                </a:solidFill>
                <a:effectLst/>
                <a:latin typeface="+mn-lt"/>
                <a:ea typeface="+mn-ea"/>
                <a:cs typeface="+mn-cs"/>
              </a:rPr>
              <a:t>million less than in 2014 (a 32% decrease), when 13 affected countries reported </a:t>
            </a:r>
          </a:p>
          <a:p>
            <a:r>
              <a:rPr lang="en-US" sz="1200" b="0" i="0" kern="1200" dirty="0" smtClean="0">
                <a:solidFill>
                  <a:schemeClr val="tx1"/>
                </a:solidFill>
                <a:effectLst/>
                <a:latin typeface="+mn-lt"/>
                <a:ea typeface="+mn-ea"/>
                <a:cs typeface="+mn-cs"/>
              </a:rPr>
              <a:t>contributing $193.6 million</a:t>
            </a:r>
          </a:p>
          <a:p>
            <a:pPr marL="171450" indent="-171450">
              <a:buFont typeface="Arial" charset="0"/>
              <a:buChar char="•"/>
            </a:pP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1E4882E1-A854-6E47-8E50-F18CC543CF32}" type="slidenum">
              <a:rPr lang="en-US" smtClean="0"/>
              <a:t>14</a:t>
            </a:fld>
            <a:endParaRPr lang="en-US"/>
          </a:p>
        </p:txBody>
      </p:sp>
    </p:spTree>
    <p:extLst>
      <p:ext uri="{BB962C8B-B14F-4D97-AF65-F5344CB8AC3E}">
        <p14:creationId xmlns:p14="http://schemas.microsoft.com/office/powerpoint/2010/main" val="2081367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ea typeface="MS PGothic" charset="-128"/>
              </a:rPr>
              <a:t>Landmine and Cluster Munition Monitor produces several research products including the annual Landmine Monitor and Cluster Munition Monitor reports, online country profile reports, as well as factsheets and special </a:t>
            </a:r>
            <a:r>
              <a:rPr lang="en-US" altLang="en-US" dirty="0" smtClean="0">
                <a:ea typeface="MS PGothic" charset="-128"/>
              </a:rPr>
              <a:t>reports,</a:t>
            </a:r>
            <a:r>
              <a:rPr lang="en-US" altLang="en-US" baseline="0" dirty="0" smtClean="0">
                <a:ea typeface="MS PGothic" charset="-128"/>
              </a:rPr>
              <a:t> including this year:</a:t>
            </a:r>
          </a:p>
          <a:p>
            <a:pPr marL="171450" indent="-171450" eaLnBrk="1" hangingPunct="1">
              <a:spcBef>
                <a:spcPct val="0"/>
              </a:spcBef>
              <a:buFont typeface="Arial" panose="020B0604020202020204" pitchFamily="34" charset="0"/>
              <a:buChar char="•"/>
            </a:pPr>
            <a:r>
              <a:rPr lang="en-US" altLang="en-US" baseline="0" dirty="0" smtClean="0">
                <a:ea typeface="MS PGothic" charset="-128"/>
              </a:rPr>
              <a:t>“Extraordinary  Pledges to Support Mine Action in 2016”</a:t>
            </a:r>
          </a:p>
          <a:p>
            <a:pPr marL="171450" indent="-171450" eaLnBrk="1" hangingPunct="1">
              <a:spcBef>
                <a:spcPct val="0"/>
              </a:spcBef>
              <a:buFont typeface="Arial" panose="020B0604020202020204" pitchFamily="34" charset="0"/>
              <a:buChar char="•"/>
            </a:pPr>
            <a:r>
              <a:rPr lang="en-US" altLang="en-US" baseline="0" dirty="0" smtClean="0">
                <a:ea typeface="MS PGothic" charset="-128"/>
              </a:rPr>
              <a:t>Revised “Impact of Mines/ERW on Children”</a:t>
            </a:r>
            <a:endParaRPr lang="en-US" altLang="en-US" dirty="0" smtClean="0">
              <a:ea typeface="MS PGothic" charset="-128"/>
            </a:endParaRPr>
          </a:p>
          <a:p>
            <a:pPr eaLnBrk="1" hangingPunct="1">
              <a:spcBef>
                <a:spcPct val="0"/>
              </a:spcBef>
              <a:buFontTx/>
              <a:buChar char="•"/>
            </a:pPr>
            <a:endParaRPr lang="en-US" altLang="en-US" dirty="0" smtClean="0">
              <a:ea typeface="MS PGothic" charset="-128"/>
            </a:endParaRPr>
          </a:p>
          <a:p>
            <a:pPr eaLnBrk="1" hangingPunct="1">
              <a:spcBef>
                <a:spcPct val="0"/>
              </a:spcBef>
              <a:buFontTx/>
              <a:buChar char="•"/>
            </a:pPr>
            <a:endParaRPr lang="en-US" altLang="en-US" dirty="0" smtClean="0">
              <a:ea typeface="MS PGothic" charset="-128"/>
            </a:endParaRPr>
          </a:p>
          <a:p>
            <a:pPr eaLnBrk="1" hangingPunct="1">
              <a:spcBef>
                <a:spcPct val="0"/>
              </a:spcBef>
            </a:pPr>
            <a:r>
              <a:rPr lang="en-US" altLang="en-US" dirty="0" smtClean="0">
                <a:ea typeface="MS PGothic" charset="-128"/>
              </a:rPr>
              <a:t>The ICBL and CMC websites are excellent resources for additional information and campaign activities. </a:t>
            </a:r>
            <a:r>
              <a:rPr lang="en-US" altLang="en-US" dirty="0" smtClean="0">
                <a:ea typeface="MS PGothic" charset="-128"/>
                <a:hlinkClick r:id="rId3"/>
              </a:rPr>
              <a:t>http://www.icbl.org/</a:t>
            </a:r>
            <a:r>
              <a:rPr lang="en-US" altLang="en-US" dirty="0" smtClean="0">
                <a:ea typeface="MS PGothic" charset="-128"/>
              </a:rPr>
              <a:t> and </a:t>
            </a:r>
            <a:r>
              <a:rPr lang="en-US" altLang="en-US" dirty="0" smtClean="0">
                <a:ea typeface="MS PGothic" charset="-128"/>
                <a:hlinkClick r:id="rId4"/>
              </a:rPr>
              <a:t>http://www.stopclustermunitions.org/</a:t>
            </a:r>
            <a:endParaRPr lang="en-US" altLang="en-US" dirty="0" smtClean="0">
              <a:ea typeface="MS PGothic" charset="-128"/>
            </a:endParaRPr>
          </a:p>
          <a:p>
            <a:endParaRPr lang="en-US" dirty="0" smtClean="0"/>
          </a:p>
          <a:p>
            <a:pPr>
              <a:defRPr/>
            </a:pPr>
            <a:r>
              <a:rPr lang="en-US" dirty="0" smtClean="0"/>
              <a:t>We extend our gratitude to Monitor contributors*. </a:t>
            </a:r>
          </a:p>
          <a:p>
            <a:pPr>
              <a:defRPr/>
            </a:pPr>
            <a:r>
              <a:rPr lang="en-US" dirty="0" smtClean="0"/>
              <a:t> </a:t>
            </a:r>
          </a:p>
          <a:p>
            <a:pPr marL="168244" indent="-168244">
              <a:buFont typeface="Arial" panose="020B0604020202020204" pitchFamily="34" charset="0"/>
              <a:buChar char="•"/>
              <a:defRPr/>
            </a:pPr>
            <a:r>
              <a:rPr lang="en-US" dirty="0" smtClean="0"/>
              <a:t>Government of Australia</a:t>
            </a:r>
          </a:p>
          <a:p>
            <a:pPr marL="168244" indent="-168244">
              <a:buFont typeface="Arial" panose="020B0604020202020204" pitchFamily="34" charset="0"/>
              <a:buChar char="•"/>
              <a:defRPr/>
            </a:pPr>
            <a:r>
              <a:rPr lang="en-US" dirty="0" smtClean="0"/>
              <a:t>Government of Denmark</a:t>
            </a:r>
          </a:p>
          <a:p>
            <a:pPr marL="168244" indent="-168244">
              <a:buFont typeface="Arial" panose="020B0604020202020204" pitchFamily="34" charset="0"/>
              <a:buChar char="•"/>
              <a:defRPr/>
            </a:pPr>
            <a:r>
              <a:rPr lang="en-US" dirty="0" smtClean="0"/>
              <a:t>Government of France</a:t>
            </a:r>
          </a:p>
          <a:p>
            <a:pPr marL="168244" indent="-168244">
              <a:buFont typeface="Arial" panose="020B0604020202020204" pitchFamily="34" charset="0"/>
              <a:buChar char="•"/>
              <a:defRPr/>
            </a:pPr>
            <a:r>
              <a:rPr lang="en-US" dirty="0" smtClean="0"/>
              <a:t>Government of Germany</a:t>
            </a:r>
          </a:p>
          <a:p>
            <a:pPr marL="168244" indent="-168244">
              <a:buFont typeface="Arial" panose="020B0604020202020204" pitchFamily="34" charset="0"/>
              <a:buChar char="•"/>
              <a:defRPr/>
            </a:pPr>
            <a:r>
              <a:rPr lang="en-US" dirty="0" smtClean="0"/>
              <a:t>Government of Norway</a:t>
            </a:r>
          </a:p>
          <a:p>
            <a:pPr marL="168244" indent="-168244">
              <a:buFont typeface="Arial" panose="020B0604020202020204" pitchFamily="34" charset="0"/>
              <a:buChar char="•"/>
              <a:defRPr/>
            </a:pPr>
            <a:r>
              <a:rPr lang="en-US" dirty="0" smtClean="0"/>
              <a:t>Government of Sweden</a:t>
            </a:r>
          </a:p>
          <a:p>
            <a:pPr marL="168244" indent="-168244">
              <a:buFont typeface="Arial" panose="020B0604020202020204" pitchFamily="34" charset="0"/>
              <a:buChar char="•"/>
              <a:defRPr/>
            </a:pPr>
            <a:r>
              <a:rPr lang="en-US" dirty="0" smtClean="0"/>
              <a:t>Government of Switzerland</a:t>
            </a:r>
          </a:p>
          <a:p>
            <a:pPr marL="168244" indent="-168244">
              <a:buFont typeface="Arial" panose="020B0604020202020204" pitchFamily="34" charset="0"/>
              <a:buChar char="•"/>
              <a:defRPr/>
            </a:pPr>
            <a:r>
              <a:rPr lang="en-US" dirty="0" smtClean="0"/>
              <a:t>Holy See </a:t>
            </a:r>
          </a:p>
          <a:p>
            <a:pPr marL="168244" indent="-168244">
              <a:buFont typeface="Arial" panose="020B0604020202020204" pitchFamily="34" charset="0"/>
              <a:buChar char="•"/>
              <a:defRPr/>
            </a:pPr>
            <a:r>
              <a:rPr lang="en-US" dirty="0" smtClean="0"/>
              <a:t>UNICEF</a:t>
            </a:r>
          </a:p>
          <a:p>
            <a:pPr marL="168244" indent="-168244">
              <a:buFont typeface="Arial" panose="020B0604020202020204" pitchFamily="34" charset="0"/>
              <a:buChar char="•"/>
              <a:defRPr/>
            </a:pPr>
            <a:r>
              <a:rPr lang="fr-FR" dirty="0" smtClean="0"/>
              <a:t>UN Mine Action Service (UNMAS)</a:t>
            </a:r>
            <a:endParaRPr lang="en-US" dirty="0" smtClean="0"/>
          </a:p>
          <a:p>
            <a:pPr>
              <a:defRPr/>
            </a:pPr>
            <a:r>
              <a:rPr lang="fr-CH" dirty="0" smtClean="0"/>
              <a:t> </a:t>
            </a:r>
            <a:endParaRPr lang="en-US" dirty="0" smtClean="0"/>
          </a:p>
          <a:p>
            <a:pPr>
              <a:defRPr/>
            </a:pPr>
            <a:r>
              <a:rPr lang="en-US" dirty="0" smtClean="0"/>
              <a:t>The Monitor’s supporters are in no way responsible for, and do not necessarily endorse, the material contained in this report. We also thank the donors who have contributed to the organizational members of the Monitoring and Research Committee and other participating organizations.</a:t>
            </a:r>
          </a:p>
          <a:p>
            <a:pPr>
              <a:defRPr/>
            </a:pPr>
            <a:r>
              <a:rPr lang="en-US" dirty="0" smtClean="0"/>
              <a:t> </a:t>
            </a:r>
          </a:p>
          <a:p>
            <a:pPr>
              <a:defRPr/>
            </a:pPr>
            <a:r>
              <a:rPr lang="en-US" i="1" dirty="0" smtClean="0"/>
              <a:t>* List accurate as of November 2016.</a:t>
            </a:r>
            <a:endParaRPr lang="en-US" b="1" dirty="0" smtClean="0"/>
          </a:p>
          <a:p>
            <a:pPr>
              <a:lnSpc>
                <a:spcPct val="80000"/>
              </a:lnSpc>
              <a:defRPr/>
            </a:pPr>
            <a:r>
              <a:rPr lang="en-US" altLang="en-US" sz="1000" dirty="0" smtClean="0"/>
              <a:t>Thank you!</a:t>
            </a:r>
          </a:p>
          <a:p>
            <a:endParaRPr lang="en-US" dirty="0"/>
          </a:p>
        </p:txBody>
      </p:sp>
      <p:sp>
        <p:nvSpPr>
          <p:cNvPr id="4" name="Slide Number Placeholder 3"/>
          <p:cNvSpPr>
            <a:spLocks noGrp="1"/>
          </p:cNvSpPr>
          <p:nvPr>
            <p:ph type="sldNum" sz="quarter" idx="10"/>
          </p:nvPr>
        </p:nvSpPr>
        <p:spPr/>
        <p:txBody>
          <a:bodyPr/>
          <a:lstStyle/>
          <a:p>
            <a:fld id="{1E4882E1-A854-6E47-8E50-F18CC543CF32}" type="slidenum">
              <a:rPr lang="en-US" smtClean="0"/>
              <a:t>15</a:t>
            </a:fld>
            <a:endParaRPr lang="en-US"/>
          </a:p>
        </p:txBody>
      </p:sp>
    </p:spTree>
    <p:extLst>
      <p:ext uri="{BB962C8B-B14F-4D97-AF65-F5344CB8AC3E}">
        <p14:creationId xmlns:p14="http://schemas.microsoft.com/office/powerpoint/2010/main" val="1077033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63" indent="-169863" eaLnBrk="1" hangingPunct="1">
              <a:spcBef>
                <a:spcPct val="0"/>
              </a:spcBef>
            </a:pPr>
            <a:r>
              <a:rPr lang="en-US" sz="1200" i="1" kern="1200" dirty="0" smtClean="0">
                <a:solidFill>
                  <a:schemeClr val="tx1"/>
                </a:solidFill>
                <a:effectLst/>
                <a:latin typeface="+mn-lt"/>
                <a:ea typeface="+mn-ea"/>
                <a:cs typeface="+mn-cs"/>
              </a:rPr>
              <a:t>Landmine Monitor 2016, </a:t>
            </a:r>
            <a:r>
              <a:rPr lang="en-US" sz="1200" i="0" kern="1200" dirty="0" smtClean="0">
                <a:solidFill>
                  <a:schemeClr val="tx1"/>
                </a:solidFill>
                <a:effectLst/>
                <a:latin typeface="+mn-lt"/>
                <a:ea typeface="+mn-ea"/>
                <a:cs typeface="+mn-cs"/>
              </a:rPr>
              <a:t>the</a:t>
            </a:r>
            <a:r>
              <a:rPr lang="en-US" sz="1200" i="0" kern="1200" baseline="0" dirty="0" smtClean="0">
                <a:solidFill>
                  <a:schemeClr val="tx1"/>
                </a:solidFill>
                <a:effectLst/>
                <a:latin typeface="+mn-lt"/>
                <a:ea typeface="+mn-ea"/>
                <a:cs typeface="+mn-cs"/>
              </a:rPr>
              <a:t> 18</a:t>
            </a:r>
            <a:r>
              <a:rPr lang="en-US" sz="1200" i="0" kern="1200" baseline="30000" dirty="0" smtClean="0">
                <a:solidFill>
                  <a:schemeClr val="tx1"/>
                </a:solidFill>
                <a:effectLst/>
                <a:latin typeface="+mn-lt"/>
                <a:ea typeface="+mn-ea"/>
                <a:cs typeface="+mn-cs"/>
              </a:rPr>
              <a:t>th</a:t>
            </a:r>
            <a:r>
              <a:rPr lang="en-US" sz="1200" i="0" kern="1200" baseline="0" dirty="0" smtClean="0">
                <a:solidFill>
                  <a:schemeClr val="tx1"/>
                </a:solidFill>
                <a:effectLst/>
                <a:latin typeface="+mn-lt"/>
                <a:ea typeface="+mn-ea"/>
                <a:cs typeface="+mn-cs"/>
              </a:rPr>
              <a:t> annual edition,</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provides a global overview of efforts in 2015, and into October 2016 where possible.</a:t>
            </a:r>
          </a:p>
          <a:p>
            <a:pPr marL="169863" indent="-169863" eaLnBrk="1" hangingPunct="1">
              <a:spcBef>
                <a:spcPct val="0"/>
              </a:spcBef>
            </a:pPr>
            <a:endParaRPr lang="en-US" altLang="en-US" sz="1200" kern="1200" dirty="0" smtClean="0">
              <a:solidFill>
                <a:schemeClr val="tx1"/>
              </a:solidFill>
              <a:effectLst/>
              <a:latin typeface="+mn-lt"/>
              <a:ea typeface="+mn-ea"/>
              <a:cs typeface="+mn-cs"/>
            </a:endParaRPr>
          </a:p>
          <a:p>
            <a:pPr marL="169863" indent="-169863" eaLnBrk="1" hangingPunct="1">
              <a:spcBef>
                <a:spcPct val="0"/>
              </a:spcBef>
            </a:pPr>
            <a:r>
              <a:rPr lang="en-US" altLang="en-US" dirty="0" smtClean="0">
                <a:ea typeface="MS PGothic" charset="-128"/>
              </a:rPr>
              <a:t>The </a:t>
            </a:r>
            <a:r>
              <a:rPr lang="en-US" altLang="en-US" dirty="0" smtClean="0">
                <a:ea typeface="MS PGothic" charset="-128"/>
              </a:rPr>
              <a:t>report is divided into four chapters, while </a:t>
            </a:r>
            <a:r>
              <a:rPr lang="en-US" altLang="en-US" dirty="0" smtClean="0">
                <a:ea typeface="MS PGothic" charset="-128"/>
              </a:rPr>
              <a:t>updated country </a:t>
            </a:r>
            <a:r>
              <a:rPr lang="en-US" altLang="en-US" dirty="0" smtClean="0">
                <a:ea typeface="MS PGothic" charset="-128"/>
              </a:rPr>
              <a:t>profiles are available online.</a:t>
            </a:r>
          </a:p>
          <a:p>
            <a:pPr marL="169863" indent="-169863" eaLnBrk="1" hangingPunct="1">
              <a:spcBef>
                <a:spcPct val="0"/>
              </a:spcBef>
            </a:pPr>
            <a:endParaRPr lang="en-US" altLang="en-US" dirty="0" smtClean="0">
              <a:ea typeface="MS PGothic" charset="-128"/>
            </a:endParaRPr>
          </a:p>
          <a:p>
            <a:pPr marL="169863" indent="-169863" eaLnBrk="1" hangingPunct="1">
              <a:spcBef>
                <a:spcPct val="0"/>
              </a:spcBef>
            </a:pPr>
            <a:r>
              <a:rPr lang="en-US" altLang="en-US" dirty="0" smtClean="0">
                <a:ea typeface="MS PGothic" charset="-128"/>
              </a:rPr>
              <a:t>This presentation generally follows the order of these sections, highlighting the Major Findings of the report.  </a:t>
            </a:r>
          </a:p>
          <a:p>
            <a:endParaRPr lang="en-US" dirty="0"/>
          </a:p>
        </p:txBody>
      </p:sp>
      <p:sp>
        <p:nvSpPr>
          <p:cNvPr id="4" name="Slide Number Placeholder 3"/>
          <p:cNvSpPr>
            <a:spLocks noGrp="1"/>
          </p:cNvSpPr>
          <p:nvPr>
            <p:ph type="sldNum" sz="quarter" idx="10"/>
          </p:nvPr>
        </p:nvSpPr>
        <p:spPr/>
        <p:txBody>
          <a:bodyPr/>
          <a:lstStyle/>
          <a:p>
            <a:fld id="{1E4882E1-A854-6E47-8E50-F18CC543CF32}" type="slidenum">
              <a:rPr lang="en-US" smtClean="0"/>
              <a:t>2</a:t>
            </a:fld>
            <a:endParaRPr lang="en-US"/>
          </a:p>
        </p:txBody>
      </p:sp>
    </p:spTree>
    <p:extLst>
      <p:ext uri="{BB962C8B-B14F-4D97-AF65-F5344CB8AC3E}">
        <p14:creationId xmlns:p14="http://schemas.microsoft.com/office/powerpoint/2010/main" val="838492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Landmine Monitor 2016</a:t>
            </a:r>
            <a:r>
              <a:rPr lang="en-US" sz="1200" kern="1200" dirty="0" smtClean="0">
                <a:solidFill>
                  <a:schemeClr val="tx1"/>
                </a:solidFill>
                <a:effectLst/>
                <a:latin typeface="+mn-lt"/>
                <a:ea typeface="+mn-ea"/>
                <a:cs typeface="+mn-cs"/>
              </a:rPr>
              <a:t> continues to detail progress toward the goal of a mine-free world, but also reports a decade-high number of casualties, at a time when support for mine action fell to its lowest levels in 10 years.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Rejection of antipersonnel mines remains the global norm even as non-state armed groups and a small number of states not party to the Mine Ban Treaty use the weapons.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Many countries continue to clear mine contamination, however global clearance declined in 2015 and very few States Parties appear to be on track to meet clearance deadlines.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4882E1-A854-6E47-8E50-F18CC543CF32}" type="slidenum">
              <a:rPr lang="en-US" smtClean="0"/>
              <a:t>3</a:t>
            </a:fld>
            <a:endParaRPr lang="en-US"/>
          </a:p>
        </p:txBody>
      </p:sp>
    </p:spTree>
    <p:extLst>
      <p:ext uri="{BB962C8B-B14F-4D97-AF65-F5344CB8AC3E}">
        <p14:creationId xmlns:p14="http://schemas.microsoft.com/office/powerpoint/2010/main" val="1463173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There were no new ratifications or accessions in the reporting period. The last country to accede was Oman in August 2014.</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March 2016, it was announced that Sri Lanka’s cabinet of ministers had approved accession to the Mine Ban Treaty, but the instrument of accession had not been deposited as of 1 November 2016.</a:t>
            </a:r>
          </a:p>
          <a:p>
            <a:endParaRPr lang="en-US" dirty="0"/>
          </a:p>
        </p:txBody>
      </p:sp>
      <p:sp>
        <p:nvSpPr>
          <p:cNvPr id="4" name="Slide Number Placeholder 3"/>
          <p:cNvSpPr>
            <a:spLocks noGrp="1"/>
          </p:cNvSpPr>
          <p:nvPr>
            <p:ph type="sldNum" sz="quarter" idx="10"/>
          </p:nvPr>
        </p:nvSpPr>
        <p:spPr/>
        <p:txBody>
          <a:bodyPr/>
          <a:lstStyle/>
          <a:p>
            <a:fld id="{1E4882E1-A854-6E47-8E50-F18CC543CF32}" type="slidenum">
              <a:rPr lang="en-US" smtClean="0"/>
              <a:t>4</a:t>
            </a:fld>
            <a:endParaRPr lang="en-US"/>
          </a:p>
        </p:txBody>
      </p:sp>
    </p:spTree>
    <p:extLst>
      <p:ext uri="{BB962C8B-B14F-4D97-AF65-F5344CB8AC3E}">
        <p14:creationId xmlns:p14="http://schemas.microsoft.com/office/powerpoint/2010/main" val="1070471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use of antipersonnel mines by states remains a relatively rare phenomenon. </a:t>
            </a:r>
          </a:p>
          <a:p>
            <a:pPr marL="171450" lvl="0" indent="-171450">
              <a:buFont typeface="Arial" charset="0"/>
              <a:buChar char="•"/>
            </a:pPr>
            <a:r>
              <a:rPr lang="en-US" sz="1200" kern="1200" dirty="0" smtClean="0">
                <a:solidFill>
                  <a:schemeClr val="tx1"/>
                </a:solidFill>
                <a:effectLst/>
                <a:latin typeface="+mn-lt"/>
                <a:ea typeface="+mn-ea"/>
                <a:cs typeface="+mn-cs"/>
              </a:rPr>
              <a:t>There was no confirmed new use of the weapons by States Parties from October 2015 through October 2016.</a:t>
            </a:r>
          </a:p>
          <a:p>
            <a:pPr marL="171450" lvl="0" indent="-171450">
              <a:buFont typeface="Arial" charset="0"/>
              <a:buChar char="•"/>
            </a:pPr>
            <a:r>
              <a:rPr lang="en-US" sz="1200" kern="1200" dirty="0" smtClean="0">
                <a:solidFill>
                  <a:schemeClr val="tx1"/>
                </a:solidFill>
                <a:effectLst/>
                <a:latin typeface="+mn-lt"/>
                <a:ea typeface="+mn-ea"/>
                <a:cs typeface="+mn-cs"/>
              </a:rPr>
              <a:t>The government forces of Myanmar, North Korea, and Syria—all states not party to the Mine Ban Treaty—again used antipersonnel landmines in the past year. </a:t>
            </a:r>
          </a:p>
          <a:p>
            <a:r>
              <a:rPr lang="en-US" sz="1200" kern="1200" dirty="0" smtClean="0">
                <a:solidFill>
                  <a:schemeClr val="tx1"/>
                </a:solidFill>
                <a:effectLst/>
                <a:latin typeface="+mn-lt"/>
                <a:ea typeface="+mn-ea"/>
                <a:cs typeface="+mn-cs"/>
              </a:rPr>
              <a:t> </a:t>
            </a:r>
          </a:p>
          <a:p>
            <a:pPr marL="171450" indent="-171450">
              <a:buFont typeface="Arial" charset="0"/>
              <a:buChar char="•"/>
            </a:pPr>
            <a:r>
              <a:rPr lang="en-US" sz="1200" kern="1200" dirty="0" smtClean="0">
                <a:solidFill>
                  <a:schemeClr val="tx1"/>
                </a:solidFill>
                <a:effectLst/>
                <a:latin typeface="+mn-lt"/>
                <a:ea typeface="+mn-ea"/>
                <a:cs typeface="+mn-cs"/>
              </a:rPr>
              <a:t>Over the past year, non-state armed groups have used antipersonnel landmines in 10 countries: Afghanistan, Colombia, Iraq, Libya, Myanmar, Nigeria, Pakistan, Syria, Ukraine, and Yemen. </a:t>
            </a:r>
          </a:p>
          <a:p>
            <a:pPr marL="171450" lvl="0" indent="-171450">
              <a:buFont typeface="Arial" charset="0"/>
              <a:buChar char="•"/>
            </a:pPr>
            <a:r>
              <a:rPr lang="en-US" sz="1200" kern="1200" dirty="0" smtClean="0">
                <a:solidFill>
                  <a:schemeClr val="tx1"/>
                </a:solidFill>
                <a:effectLst/>
                <a:latin typeface="+mn-lt"/>
                <a:ea typeface="+mn-ea"/>
                <a:cs typeface="+mn-cs"/>
              </a:rPr>
              <a:t>Non-state armed groups mostly used improvised mines, also known as victim-activated improvised explosive devices (IEDs), and booby traps—rather than factory-made landmines. Such devices are banned by the Mine Ban Treaty as they explode due to the presence, proximity, or contact of a person. </a:t>
            </a:r>
          </a:p>
          <a:p>
            <a:pPr marL="171450" lvl="0" indent="-171450">
              <a:buFont typeface="Arial" charset="0"/>
              <a:buChar char="•"/>
            </a:pPr>
            <a:r>
              <a:rPr lang="en-US" sz="1200" kern="1200" dirty="0" smtClean="0">
                <a:solidFill>
                  <a:schemeClr val="tx1"/>
                </a:solidFill>
                <a:effectLst/>
                <a:latin typeface="+mn-lt"/>
                <a:ea typeface="+mn-ea"/>
                <a:cs typeface="+mn-cs"/>
              </a:rPr>
              <a:t>The Monitor recorded but could not independently verify allegations of new mine use in States Parties Cameroon, Chad, Niger, Philippines, and Tunisia, or in states not party Iran and Saudi Arabia.</a:t>
            </a:r>
          </a:p>
          <a:p>
            <a:endParaRPr lang="en-US" dirty="0"/>
          </a:p>
        </p:txBody>
      </p:sp>
      <p:sp>
        <p:nvSpPr>
          <p:cNvPr id="4" name="Slide Number Placeholder 3"/>
          <p:cNvSpPr>
            <a:spLocks noGrp="1"/>
          </p:cNvSpPr>
          <p:nvPr>
            <p:ph type="sldNum" sz="quarter" idx="10"/>
          </p:nvPr>
        </p:nvSpPr>
        <p:spPr/>
        <p:txBody>
          <a:bodyPr/>
          <a:lstStyle/>
          <a:p>
            <a:fld id="{1E4882E1-A854-6E47-8E50-F18CC543CF32}" type="slidenum">
              <a:rPr lang="en-US" smtClean="0"/>
              <a:t>5</a:t>
            </a:fld>
            <a:endParaRPr lang="en-US"/>
          </a:p>
        </p:txBody>
      </p:sp>
    </p:spTree>
    <p:extLst>
      <p:ext uri="{BB962C8B-B14F-4D97-AF65-F5344CB8AC3E}">
        <p14:creationId xmlns:p14="http://schemas.microsoft.com/office/powerpoint/2010/main" val="63509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Collectively, States Parties have destroyed more than 51 million stockpiled antipersonnel mines, including more than 2.1 million destroyed in 2015. </a:t>
            </a:r>
          </a:p>
          <a:p>
            <a:pPr marL="171450" lvl="0" indent="-171450">
              <a:buFont typeface="Arial" charset="0"/>
              <a:buChar char="•"/>
            </a:pPr>
            <a:r>
              <a:rPr lang="en-US" sz="1200" kern="1200" dirty="0" smtClean="0">
                <a:solidFill>
                  <a:schemeClr val="tx1"/>
                </a:solidFill>
                <a:effectLst/>
                <a:latin typeface="+mn-lt"/>
                <a:ea typeface="+mn-ea"/>
                <a:cs typeface="+mn-cs"/>
              </a:rPr>
              <a:t>Four States Parties possess more than seven million antipersonnel mines remaining to be destroyed: Ukraine (5.4 million), Belarus (1.5 million), Greece (643,265), and Oman (15,734). Ukraine, Belarus, and Greece all missed their treaty-mandated destruction deadlines.</a:t>
            </a:r>
          </a:p>
          <a:p>
            <a:pPr marL="171450" lvl="0" indent="-171450">
              <a:buFont typeface="Arial" charset="0"/>
              <a:buChar char="•"/>
            </a:pPr>
            <a:r>
              <a:rPr lang="en-US" sz="1200" kern="1200" dirty="0" smtClean="0">
                <a:solidFill>
                  <a:schemeClr val="tx1"/>
                </a:solidFill>
                <a:effectLst/>
                <a:latin typeface="+mn-lt"/>
                <a:ea typeface="+mn-ea"/>
                <a:cs typeface="+mn-cs"/>
              </a:rPr>
              <a:t>The Monitor estimates that as many as 31 of the 35 states not party to the Mine Ban Treaty stockpile landmines. In 1999, the Monitor estimated that, collectively, states not party stockpile about 160 million antipersonnel mines, but today the global total may be less than 50 million.</a:t>
            </a:r>
          </a:p>
          <a:p>
            <a:pPr marL="171450" lvl="0" indent="-171450">
              <a:buFont typeface="Arial" charset="0"/>
              <a:buChar cha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Transfer and Production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Monitor identifies 11 states as producers of antipersonnel mines, unchanged from the previous report: China, Cuba, India, Iran, Myanmar, North Korea, Pakistan, Russia, Singapore, South Korea, and Vietnam. </a:t>
            </a:r>
          </a:p>
          <a:p>
            <a:pPr lvl="0"/>
            <a:r>
              <a:rPr lang="en-US" sz="1200" kern="1200" dirty="0" smtClean="0">
                <a:solidFill>
                  <a:schemeClr val="tx1"/>
                </a:solidFill>
                <a:effectLst/>
                <a:latin typeface="+mn-lt"/>
                <a:ea typeface="+mn-ea"/>
                <a:cs typeface="+mn-cs"/>
              </a:rPr>
              <a:t>Most of these countries are not believed to be actively producing mines but reserve the right to do so. Those most likely to be actively producing are India, Myanmar, Pakistan, and South Korea.</a:t>
            </a:r>
          </a:p>
          <a:p>
            <a:pPr lvl="0"/>
            <a:r>
              <a:rPr lang="en-US" sz="1200" kern="1200" dirty="0" smtClean="0">
                <a:solidFill>
                  <a:schemeClr val="tx1"/>
                </a:solidFill>
                <a:effectLst/>
                <a:latin typeface="+mn-lt"/>
                <a:ea typeface="+mn-ea"/>
                <a:cs typeface="+mn-cs"/>
              </a:rPr>
              <a:t>Non-state armed groups in countries including Afghanistan, Colombia, Iraq, Myanmar, Nigeria, Pakistan, Somalia, and Syria make antipersonnel mines, including victim-activated IEDs (improvised mines).</a:t>
            </a:r>
          </a:p>
          <a:p>
            <a:pPr marL="171450" lvl="0" indent="-171450">
              <a:buFont typeface="Arial" charset="0"/>
              <a:buChar char="•"/>
            </a:pPr>
            <a:endParaRPr lang="en-US" sz="1200" kern="1200" dirty="0" smtClean="0">
              <a:solidFill>
                <a:schemeClr val="tx1"/>
              </a:solidFill>
              <a:effectLst/>
              <a:latin typeface="+mn-lt"/>
              <a:ea typeface="+mn-ea"/>
              <a:cs typeface="+mn-cs"/>
            </a:endParaRPr>
          </a:p>
          <a:p>
            <a:pPr marL="171450" indent="-171450">
              <a:buFont typeface="Arial" charset="0"/>
              <a:buChar char="•"/>
            </a:pPr>
            <a:r>
              <a:rPr lang="en-US" sz="1200" kern="1200" dirty="0" smtClean="0">
                <a:solidFill>
                  <a:schemeClr val="tx1"/>
                </a:solidFill>
                <a:effectLst/>
                <a:latin typeface="+mn-lt"/>
                <a:ea typeface="+mn-ea"/>
                <a:cs typeface="+mn-cs"/>
              </a:rPr>
              <a:t>A </a:t>
            </a:r>
            <a:r>
              <a:rPr lang="en-US" sz="1200" i="1" kern="1200" dirty="0" smtClean="0">
                <a:solidFill>
                  <a:schemeClr val="tx1"/>
                </a:solidFill>
                <a:effectLst/>
                <a:latin typeface="+mn-lt"/>
                <a:ea typeface="+mn-ea"/>
                <a:cs typeface="+mn-cs"/>
              </a:rPr>
              <a:t>de facto</a:t>
            </a:r>
            <a:r>
              <a:rPr lang="en-US" sz="1200" kern="1200" dirty="0" smtClean="0">
                <a:solidFill>
                  <a:schemeClr val="tx1"/>
                </a:solidFill>
                <a:effectLst/>
                <a:latin typeface="+mn-lt"/>
                <a:ea typeface="+mn-ea"/>
                <a:cs typeface="+mn-cs"/>
              </a:rPr>
              <a:t> global ban on the state-to-state transfer of antipersonnel mines has been in effect since the mid-1990s. </a:t>
            </a:r>
          </a:p>
          <a:p>
            <a:pPr lvl="0"/>
            <a:r>
              <a:rPr lang="en-US" sz="1200" kern="1200" dirty="0" smtClean="0">
                <a:solidFill>
                  <a:schemeClr val="tx1"/>
                </a:solidFill>
                <a:effectLst/>
                <a:latin typeface="+mn-lt"/>
                <a:ea typeface="+mn-ea"/>
                <a:cs typeface="+mn-cs"/>
              </a:rPr>
              <a:t>Use of factory-produced antipersonnel mines in States Parties Yemen and Ukraine, where declared stockpiles had been destroyed, indicates that some illicit transfers have occurred either internally among actors or from sources external to the country</a:t>
            </a:r>
          </a:p>
          <a:p>
            <a:pPr marL="171450" lvl="0" indent="-171450">
              <a:buFont typeface="Arial" charset="0"/>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4882E1-A854-6E47-8E50-F18CC543CF32}" type="slidenum">
              <a:rPr lang="en-US" smtClean="0"/>
              <a:t>6</a:t>
            </a:fld>
            <a:endParaRPr lang="en-US"/>
          </a:p>
        </p:txBody>
      </p:sp>
    </p:spTree>
    <p:extLst>
      <p:ext uri="{BB962C8B-B14F-4D97-AF65-F5344CB8AC3E}">
        <p14:creationId xmlns:p14="http://schemas.microsoft.com/office/powerpoint/2010/main" val="24709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global picture</a:t>
            </a:r>
            <a:r>
              <a:rPr lang="en-US" baseline="0" dirty="0" smtClean="0"/>
              <a:t> of landmine contamination</a:t>
            </a:r>
            <a:endParaRPr lang="en-US" dirty="0"/>
          </a:p>
        </p:txBody>
      </p:sp>
      <p:sp>
        <p:nvSpPr>
          <p:cNvPr id="4" name="Slide Number Placeholder 3"/>
          <p:cNvSpPr>
            <a:spLocks noGrp="1"/>
          </p:cNvSpPr>
          <p:nvPr>
            <p:ph type="sldNum" sz="quarter" idx="10"/>
          </p:nvPr>
        </p:nvSpPr>
        <p:spPr/>
        <p:txBody>
          <a:bodyPr/>
          <a:lstStyle/>
          <a:p>
            <a:fld id="{1E4882E1-A854-6E47-8E50-F18CC543CF32}" type="slidenum">
              <a:rPr lang="en-US" smtClean="0"/>
              <a:t>7</a:t>
            </a:fld>
            <a:endParaRPr lang="en-US"/>
          </a:p>
        </p:txBody>
      </p:sp>
    </p:spTree>
    <p:extLst>
      <p:ext uri="{BB962C8B-B14F-4D97-AF65-F5344CB8AC3E}">
        <p14:creationId xmlns:p14="http://schemas.microsoft.com/office/powerpoint/2010/main" val="1713005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kern="1200" dirty="0" smtClean="0">
                <a:solidFill>
                  <a:schemeClr val="tx1"/>
                </a:solidFill>
                <a:effectLst/>
                <a:latin typeface="+mn-lt"/>
                <a:ea typeface="+mn-ea"/>
                <a:cs typeface="+mn-cs"/>
              </a:rPr>
              <a:t>Sixty-four states and areas are contaminated by antipersonnel mines as of October 2016. </a:t>
            </a:r>
          </a:p>
          <a:p>
            <a:pPr marL="171450" lvl="0" indent="-171450">
              <a:buFont typeface="Arial" charset="0"/>
              <a:buChar char="•"/>
            </a:pPr>
            <a:r>
              <a:rPr lang="en-US" sz="1200" kern="1200" dirty="0" smtClean="0">
                <a:solidFill>
                  <a:schemeClr val="tx1"/>
                </a:solidFill>
                <a:effectLst/>
                <a:latin typeface="+mn-lt"/>
                <a:ea typeface="+mn-ea"/>
                <a:cs typeface="+mn-cs"/>
              </a:rPr>
              <a:t>This includes 36 States Parties to the Mine Ban Treaty, 24 states not party, and four other areas. This is an increase from 61 states and areas in 2015. </a:t>
            </a:r>
          </a:p>
          <a:p>
            <a:pPr marL="171450" lvl="0" indent="-171450">
              <a:buFont typeface="Arial" charset="0"/>
              <a:buChar char="•"/>
            </a:pPr>
            <a:r>
              <a:rPr lang="en-US" sz="1200" kern="1200" dirty="0" smtClean="0">
                <a:solidFill>
                  <a:schemeClr val="tx1"/>
                </a:solidFill>
                <a:effectLst/>
                <a:latin typeface="+mn-lt"/>
                <a:ea typeface="+mn-ea"/>
                <a:cs typeface="+mn-cs"/>
              </a:rPr>
              <a:t>The increase is due to new use of antipersonnel mines, including improvised mines, in Nigeria, and to the acquisition of new data on pre-existing contamination in Palau and Mozambique.</a:t>
            </a:r>
          </a:p>
          <a:p>
            <a:pPr marL="171450" lvl="0" indent="-171450">
              <a:buFont typeface="Arial" charset="0"/>
              <a:buChar char="•"/>
            </a:pPr>
            <a:r>
              <a:rPr lang="en-US" sz="1200" kern="1200" dirty="0" smtClean="0">
                <a:solidFill>
                  <a:schemeClr val="tx1"/>
                </a:solidFill>
                <a:effectLst/>
                <a:latin typeface="+mn-lt"/>
                <a:ea typeface="+mn-ea"/>
                <a:cs typeface="+mn-cs"/>
              </a:rPr>
              <a:t>Massive antipersonnel mine contamination (more than 100 km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total per country) is believed to exist in Afghanistan, Angola, Azerbaijan, Bosnia and Herzegovina, Cambodia, Chad, Croatia, Iraq, Thailand, Turkey, and in the area of Western Sahara.</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4882E1-A854-6E47-8E50-F18CC543CF32}" type="slidenum">
              <a:rPr lang="en-US" smtClean="0"/>
              <a:t>8</a:t>
            </a:fld>
            <a:endParaRPr lang="en-US"/>
          </a:p>
        </p:txBody>
      </p:sp>
    </p:spTree>
    <p:extLst>
      <p:ext uri="{BB962C8B-B14F-4D97-AF65-F5344CB8AC3E}">
        <p14:creationId xmlns:p14="http://schemas.microsoft.com/office/powerpoint/2010/main" val="1964902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effectLst/>
                <a:latin typeface="+mn-lt"/>
                <a:ea typeface="+mn-ea"/>
                <a:cs typeface="+mn-cs"/>
              </a:rPr>
              <a:t>About 171 km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of land was reported to be cleared of landmines in 2015, a decrease from an estimated 201 km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in 2014. </a:t>
            </a:r>
          </a:p>
          <a:p>
            <a:pPr marL="171450" lvl="0" indent="-171450">
              <a:buFont typeface="Arial" charset="0"/>
              <a:buChar char="•"/>
            </a:pPr>
            <a:r>
              <a:rPr lang="en-US" sz="1200" kern="1200" dirty="0" smtClean="0">
                <a:solidFill>
                  <a:schemeClr val="tx1"/>
                </a:solidFill>
                <a:effectLst/>
                <a:latin typeface="+mn-lt"/>
                <a:ea typeface="+mn-ea"/>
                <a:cs typeface="+mn-cs"/>
              </a:rPr>
              <a:t> In 2015, nearly 158,000 antipersonnel mines and some 14,000 </a:t>
            </a:r>
            <a:r>
              <a:rPr lang="en-US" sz="1200" kern="1200" dirty="0" err="1" smtClean="0">
                <a:solidFill>
                  <a:schemeClr val="tx1"/>
                </a:solidFill>
                <a:effectLst/>
                <a:latin typeface="+mn-lt"/>
                <a:ea typeface="+mn-ea"/>
                <a:cs typeface="+mn-cs"/>
              </a:rPr>
              <a:t>antivehicle</a:t>
            </a:r>
            <a:r>
              <a:rPr lang="en-US" sz="1200" kern="1200" dirty="0" smtClean="0">
                <a:solidFill>
                  <a:schemeClr val="tx1"/>
                </a:solidFill>
                <a:effectLst/>
                <a:latin typeface="+mn-lt"/>
                <a:ea typeface="+mn-ea"/>
                <a:cs typeface="+mn-cs"/>
              </a:rPr>
              <a:t> mines were destroyed in the context of mine clearance.</a:t>
            </a:r>
          </a:p>
          <a:p>
            <a:pPr marL="171450" lvl="0" indent="-171450">
              <a:buFont typeface="Arial" charset="0"/>
              <a:buChar char="•"/>
            </a:pPr>
            <a:r>
              <a:rPr lang="en-US" sz="1200" kern="1200" dirty="0" smtClean="0">
                <a:solidFill>
                  <a:schemeClr val="tx1"/>
                </a:solidFill>
                <a:effectLst/>
                <a:latin typeface="+mn-lt"/>
                <a:ea typeface="+mn-ea"/>
                <a:cs typeface="+mn-cs"/>
              </a:rPr>
              <a:t>As in 2014, the largest total clearance of mined areas in 2015 was achieved in Afghanistan, Cambodia, and Croatia, which together accounted for more than 70% of recorded clearance.</a:t>
            </a:r>
          </a:p>
          <a:p>
            <a:pPr marL="171450" lvl="0" indent="-171450">
              <a:buFont typeface="Arial" charset="0"/>
              <a:buChar char="•"/>
            </a:pPr>
            <a:r>
              <a:rPr lang="en-US" sz="1200" kern="1200" dirty="0" smtClean="0">
                <a:solidFill>
                  <a:schemeClr val="tx1"/>
                </a:solidFill>
                <a:effectLst/>
                <a:latin typeface="+mn-lt"/>
                <a:ea typeface="+mn-ea"/>
                <a:cs typeface="+mn-cs"/>
              </a:rPr>
              <a:t>It is not possible to attribute the 2015 decrease in clearance to a single cause, but the severe reduction in funding available for mine action probably played a major role. </a:t>
            </a:r>
          </a:p>
          <a:p>
            <a:pPr marL="171450" lvl="0" indent="-171450">
              <a:buFont typeface="Arial" charset="0"/>
              <a:buChar char="•"/>
            </a:pPr>
            <a:r>
              <a:rPr lang="en-US" sz="1200" kern="1200" dirty="0" smtClean="0">
                <a:solidFill>
                  <a:schemeClr val="tx1"/>
                </a:solidFill>
                <a:effectLst/>
                <a:latin typeface="+mn-lt"/>
                <a:ea typeface="+mn-ea"/>
                <a:cs typeface="+mn-cs"/>
              </a:rPr>
              <a:t>Over the past five years, approximately 960 km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of mined areas have been cleared. Some 1.3 million antipersonnel and more than 66,000 </a:t>
            </a:r>
            <a:r>
              <a:rPr lang="en-US" sz="1200" kern="1200" dirty="0" err="1" smtClean="0">
                <a:solidFill>
                  <a:schemeClr val="tx1"/>
                </a:solidFill>
                <a:effectLst/>
                <a:latin typeface="+mn-lt"/>
                <a:ea typeface="+mn-ea"/>
                <a:cs typeface="+mn-cs"/>
              </a:rPr>
              <a:t>antivehicle</a:t>
            </a:r>
            <a:r>
              <a:rPr lang="en-US" sz="1200" kern="1200" dirty="0" smtClean="0">
                <a:solidFill>
                  <a:schemeClr val="tx1"/>
                </a:solidFill>
                <a:effectLst/>
                <a:latin typeface="+mn-lt"/>
                <a:ea typeface="+mn-ea"/>
                <a:cs typeface="+mn-cs"/>
              </a:rPr>
              <a:t> mines have been destroyed in the context of mine clearance.</a:t>
            </a:r>
          </a:p>
          <a:p>
            <a:r>
              <a:rPr lang="en-US" sz="1200" kern="1200" dirty="0" smtClean="0">
                <a:solidFill>
                  <a:schemeClr val="tx1"/>
                </a:solidFill>
                <a:effectLst/>
                <a:latin typeface="+mn-lt"/>
                <a:ea typeface="+mn-ea"/>
                <a:cs typeface="+mn-cs"/>
              </a:rPr>
              <a:t> </a:t>
            </a:r>
          </a:p>
          <a:p>
            <a:pPr marL="171450" indent="-171450">
              <a:buFont typeface="Arial" charset="0"/>
              <a:buChar char="•"/>
            </a:pPr>
            <a:r>
              <a:rPr lang="en-US" sz="1200" kern="1200" dirty="0" smtClean="0">
                <a:solidFill>
                  <a:schemeClr val="tx1"/>
                </a:solidFill>
                <a:effectLst/>
                <a:latin typeface="+mn-lt"/>
                <a:ea typeface="+mn-ea"/>
                <a:cs typeface="+mn-cs"/>
              </a:rPr>
              <a:t>Twenty-six States Parties, one state not party, and one other area have completed clearance of all mined areas on their territory since the Mine Ban Treaty entered into force in 1999.</a:t>
            </a:r>
          </a:p>
          <a:p>
            <a:pPr marL="171450" lvl="0" indent="-171450">
              <a:buFont typeface="Arial" charset="0"/>
              <a:buChar char="•"/>
            </a:pPr>
            <a:r>
              <a:rPr lang="en-US" sz="1200" kern="1200" dirty="0" smtClean="0">
                <a:solidFill>
                  <a:schemeClr val="tx1"/>
                </a:solidFill>
                <a:effectLst/>
                <a:latin typeface="+mn-lt"/>
                <a:ea typeface="+mn-ea"/>
                <a:cs typeface="+mn-cs"/>
              </a:rPr>
              <a:t>One state, Ukraine, is in violation of Article 5 of the Mine Ban Treaty due to missing its 1 June 2016 clearance deadline without being granted an extension.</a:t>
            </a:r>
          </a:p>
          <a:p>
            <a:pPr marL="171450" lvl="0" indent="-171450">
              <a:buFont typeface="Arial" charset="0"/>
              <a:buChar char="•"/>
            </a:pPr>
            <a:r>
              <a:rPr lang="en-US" sz="1200" kern="1200" dirty="0" smtClean="0">
                <a:solidFill>
                  <a:schemeClr val="tx1"/>
                </a:solidFill>
                <a:effectLst/>
                <a:latin typeface="+mn-lt"/>
                <a:ea typeface="+mn-ea"/>
                <a:cs typeface="+mn-cs"/>
              </a:rPr>
              <a:t>Five States Parties were granted extended clearance deadlines at the Fourteenth Meeting of States Parties in 2015: Cyprus, Ethiopia, Mauritania, Niger, and Senegal. Two States Parties requested deadline extensions in 2016, awaiting approval at the Fifteenth Meeting of States Parties: Niger and Peru.</a:t>
            </a:r>
          </a:p>
          <a:p>
            <a:pPr marL="171450" lvl="0" indent="-171450">
              <a:buFont typeface="Arial" charset="0"/>
              <a:buChar char="•"/>
            </a:pPr>
            <a:r>
              <a:rPr lang="en-US" sz="1200" kern="1200" dirty="0" smtClean="0">
                <a:solidFill>
                  <a:schemeClr val="tx1"/>
                </a:solidFill>
                <a:effectLst/>
                <a:latin typeface="+mn-lt"/>
                <a:ea typeface="+mn-ea"/>
                <a:cs typeface="+mn-cs"/>
              </a:rPr>
              <a:t>Only four States Parties appear to be on track to meet their treaty-mandated clearance deadlines: Algeria, Chile, Democratic Republic of the Congo, and Ecuador.</a:t>
            </a:r>
          </a:p>
          <a:p>
            <a:endParaRPr lang="en-US" dirty="0"/>
          </a:p>
        </p:txBody>
      </p:sp>
      <p:sp>
        <p:nvSpPr>
          <p:cNvPr id="4" name="Slide Number Placeholder 3"/>
          <p:cNvSpPr>
            <a:spLocks noGrp="1"/>
          </p:cNvSpPr>
          <p:nvPr>
            <p:ph type="sldNum" sz="quarter" idx="10"/>
          </p:nvPr>
        </p:nvSpPr>
        <p:spPr/>
        <p:txBody>
          <a:bodyPr/>
          <a:lstStyle/>
          <a:p>
            <a:fld id="{1E4882E1-A854-6E47-8E50-F18CC543CF32}" type="slidenum">
              <a:rPr lang="en-US" smtClean="0"/>
              <a:t>9</a:t>
            </a:fld>
            <a:endParaRPr lang="en-US"/>
          </a:p>
        </p:txBody>
      </p:sp>
    </p:spTree>
    <p:extLst>
      <p:ext uri="{BB962C8B-B14F-4D97-AF65-F5344CB8AC3E}">
        <p14:creationId xmlns:p14="http://schemas.microsoft.com/office/powerpoint/2010/main" val="865104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i-FI"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Click to edit Master subtitle style</a:t>
            </a:r>
            <a:endParaRPr lang="en-US" dirty="0"/>
          </a:p>
        </p:txBody>
      </p:sp>
      <p:sp>
        <p:nvSpPr>
          <p:cNvPr id="4" name="Date Placeholder 3"/>
          <p:cNvSpPr>
            <a:spLocks noGrp="1"/>
          </p:cNvSpPr>
          <p:nvPr>
            <p:ph type="dt" sz="half" idx="10"/>
          </p:nvPr>
        </p:nvSpPr>
        <p:spPr/>
        <p:txBody>
          <a:bodyPr/>
          <a:lstStyle/>
          <a:p>
            <a:fld id="{D7C0AE1E-87D9-3F42-A929-5F7CCB9A2410}"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BC48A-BE5B-F044-85A2-0D1D20546C32}" type="slidenum">
              <a:rPr lang="en-US" smtClean="0"/>
              <a:t>‹#›</a:t>
            </a:fld>
            <a:endParaRPr lang="en-US"/>
          </a:p>
        </p:txBody>
      </p:sp>
    </p:spTree>
    <p:extLst>
      <p:ext uri="{BB962C8B-B14F-4D97-AF65-F5344CB8AC3E}">
        <p14:creationId xmlns:p14="http://schemas.microsoft.com/office/powerpoint/2010/main" val="146620180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i-FI"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
        <p:nvSpPr>
          <p:cNvPr id="5" name="Date Placeholder 4"/>
          <p:cNvSpPr>
            <a:spLocks noGrp="1"/>
          </p:cNvSpPr>
          <p:nvPr>
            <p:ph type="dt" sz="half" idx="10"/>
          </p:nvPr>
        </p:nvSpPr>
        <p:spPr/>
        <p:txBody>
          <a:bodyPr/>
          <a:lstStyle/>
          <a:p>
            <a:fld id="{D7C0AE1E-87D9-3F42-A929-5F7CCB9A2410}"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EBC48A-BE5B-F044-85A2-0D1D20546C32}" type="slidenum">
              <a:rPr lang="en-US" smtClean="0"/>
              <a:t>‹#›</a:t>
            </a:fld>
            <a:endParaRPr lang="en-US"/>
          </a:p>
        </p:txBody>
      </p:sp>
    </p:spTree>
    <p:extLst>
      <p:ext uri="{BB962C8B-B14F-4D97-AF65-F5344CB8AC3E}">
        <p14:creationId xmlns:p14="http://schemas.microsoft.com/office/powerpoint/2010/main" val="1559601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i-FI"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
        <p:nvSpPr>
          <p:cNvPr id="4" name="Date Placeholder 3"/>
          <p:cNvSpPr>
            <a:spLocks noGrp="1"/>
          </p:cNvSpPr>
          <p:nvPr>
            <p:ph type="dt" sz="half" idx="10"/>
          </p:nvPr>
        </p:nvSpPr>
        <p:spPr/>
        <p:txBody>
          <a:bodyPr/>
          <a:lstStyle/>
          <a:p>
            <a:fld id="{D7C0AE1E-87D9-3F42-A929-5F7CCB9A2410}"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BC48A-BE5B-F044-85A2-0D1D20546C32}" type="slidenum">
              <a:rPr lang="en-US" smtClean="0"/>
              <a:t>‹#›</a:t>
            </a:fld>
            <a:endParaRPr lang="en-US"/>
          </a:p>
        </p:txBody>
      </p:sp>
    </p:spTree>
    <p:extLst>
      <p:ext uri="{BB962C8B-B14F-4D97-AF65-F5344CB8AC3E}">
        <p14:creationId xmlns:p14="http://schemas.microsoft.com/office/powerpoint/2010/main" val="39737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i-FI"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i-FI"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
        <p:nvSpPr>
          <p:cNvPr id="4" name="Date Placeholder 3"/>
          <p:cNvSpPr>
            <a:spLocks noGrp="1"/>
          </p:cNvSpPr>
          <p:nvPr>
            <p:ph type="dt" sz="half" idx="10"/>
          </p:nvPr>
        </p:nvSpPr>
        <p:spPr/>
        <p:txBody>
          <a:bodyPr/>
          <a:lstStyle/>
          <a:p>
            <a:fld id="{D7C0AE1E-87D9-3F42-A929-5F7CCB9A2410}"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BC48A-BE5B-F044-85A2-0D1D20546C3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345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i-FI"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Click to edit Master text styles</a:t>
            </a:r>
          </a:p>
        </p:txBody>
      </p:sp>
      <p:sp>
        <p:nvSpPr>
          <p:cNvPr id="4" name="Date Placeholder 3"/>
          <p:cNvSpPr>
            <a:spLocks noGrp="1"/>
          </p:cNvSpPr>
          <p:nvPr>
            <p:ph type="dt" sz="half" idx="10"/>
          </p:nvPr>
        </p:nvSpPr>
        <p:spPr/>
        <p:txBody>
          <a:bodyPr/>
          <a:lstStyle/>
          <a:p>
            <a:fld id="{D7C0AE1E-87D9-3F42-A929-5F7CCB9A2410}"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BC48A-BE5B-F044-85A2-0D1D20546C32}" type="slidenum">
              <a:rPr lang="en-US" smtClean="0"/>
              <a:t>‹#›</a:t>
            </a:fld>
            <a:endParaRPr lang="en-US"/>
          </a:p>
        </p:txBody>
      </p:sp>
    </p:spTree>
    <p:extLst>
      <p:ext uri="{BB962C8B-B14F-4D97-AF65-F5344CB8AC3E}">
        <p14:creationId xmlns:p14="http://schemas.microsoft.com/office/powerpoint/2010/main" val="668767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i-FI"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7C0AE1E-87D9-3F42-A929-5F7CCB9A2410}" type="datetimeFigureOut">
              <a:rPr lang="en-US" smtClean="0"/>
              <a:t>11/16/2016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BC48A-BE5B-F044-85A2-0D1D20546C32}" type="slidenum">
              <a:rPr lang="en-US" smtClean="0"/>
              <a:t>‹#›</a:t>
            </a:fld>
            <a:endParaRPr lang="en-US"/>
          </a:p>
        </p:txBody>
      </p:sp>
    </p:spTree>
    <p:extLst>
      <p:ext uri="{BB962C8B-B14F-4D97-AF65-F5344CB8AC3E}">
        <p14:creationId xmlns:p14="http://schemas.microsoft.com/office/powerpoint/2010/main" val="5224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i-FI"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7C0AE1E-87D9-3F42-A929-5F7CCB9A2410}" type="datetimeFigureOut">
              <a:rPr lang="en-US" smtClean="0"/>
              <a:t>11/16/2016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BC48A-BE5B-F044-85A2-0D1D20546C32}" type="slidenum">
              <a:rPr lang="en-US" smtClean="0"/>
              <a:t>‹#›</a:t>
            </a:fld>
            <a:endParaRPr lang="en-US"/>
          </a:p>
        </p:txBody>
      </p:sp>
    </p:spTree>
    <p:extLst>
      <p:ext uri="{BB962C8B-B14F-4D97-AF65-F5344CB8AC3E}">
        <p14:creationId xmlns:p14="http://schemas.microsoft.com/office/powerpoint/2010/main" val="1991077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dirty="0"/>
          </a:p>
        </p:txBody>
      </p:sp>
      <p:sp>
        <p:nvSpPr>
          <p:cNvPr id="4" name="Date Placeholder 3"/>
          <p:cNvSpPr>
            <a:spLocks noGrp="1"/>
          </p:cNvSpPr>
          <p:nvPr>
            <p:ph type="dt" sz="half" idx="10"/>
          </p:nvPr>
        </p:nvSpPr>
        <p:spPr/>
        <p:txBody>
          <a:bodyPr/>
          <a:lstStyle/>
          <a:p>
            <a:fld id="{D7C0AE1E-87D9-3F42-A929-5F7CCB9A2410}"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BC48A-BE5B-F044-85A2-0D1D20546C32}" type="slidenum">
              <a:rPr lang="en-US" smtClean="0"/>
              <a:t>‹#›</a:t>
            </a:fld>
            <a:endParaRPr lang="en-US"/>
          </a:p>
        </p:txBody>
      </p:sp>
    </p:spTree>
    <p:extLst>
      <p:ext uri="{BB962C8B-B14F-4D97-AF65-F5344CB8AC3E}">
        <p14:creationId xmlns:p14="http://schemas.microsoft.com/office/powerpoint/2010/main" val="1948749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i-FI"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dirty="0"/>
          </a:p>
        </p:txBody>
      </p:sp>
      <p:sp>
        <p:nvSpPr>
          <p:cNvPr id="4" name="Date Placeholder 3"/>
          <p:cNvSpPr>
            <a:spLocks noGrp="1"/>
          </p:cNvSpPr>
          <p:nvPr>
            <p:ph type="dt" sz="half" idx="10"/>
          </p:nvPr>
        </p:nvSpPr>
        <p:spPr/>
        <p:txBody>
          <a:bodyPr/>
          <a:lstStyle/>
          <a:p>
            <a:fld id="{D7C0AE1E-87D9-3F42-A929-5F7CCB9A2410}"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BC48A-BE5B-F044-85A2-0D1D20546C32}" type="slidenum">
              <a:rPr lang="en-US" smtClean="0"/>
              <a:t>‹#›</a:t>
            </a:fld>
            <a:endParaRPr lang="en-US"/>
          </a:p>
        </p:txBody>
      </p:sp>
    </p:spTree>
    <p:extLst>
      <p:ext uri="{BB962C8B-B14F-4D97-AF65-F5344CB8AC3E}">
        <p14:creationId xmlns:p14="http://schemas.microsoft.com/office/powerpoint/2010/main" val="136636806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dirty="0"/>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dirty="0"/>
          </a:p>
        </p:txBody>
      </p:sp>
      <p:sp>
        <p:nvSpPr>
          <p:cNvPr id="7" name="Date Placeholder 3"/>
          <p:cNvSpPr>
            <a:spLocks noGrp="1"/>
          </p:cNvSpPr>
          <p:nvPr>
            <p:ph type="dt" sz="half" idx="10"/>
          </p:nvPr>
        </p:nvSpPr>
        <p:spPr/>
        <p:txBody>
          <a:bodyPr/>
          <a:lstStyle/>
          <a:p>
            <a:fld id="{D7C0AE1E-87D9-3F42-A929-5F7CCB9A2410}"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BC48A-BE5B-F044-85A2-0D1D20546C32}" type="slidenum">
              <a:rPr lang="en-US" smtClean="0"/>
              <a:t>‹#›</a:t>
            </a:fld>
            <a:endParaRPr lang="en-US"/>
          </a:p>
        </p:txBody>
      </p:sp>
    </p:spTree>
    <p:extLst>
      <p:ext uri="{BB962C8B-B14F-4D97-AF65-F5344CB8AC3E}">
        <p14:creationId xmlns:p14="http://schemas.microsoft.com/office/powerpoint/2010/main" val="78920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i-FI"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Click to edit Master text styles</a:t>
            </a:r>
          </a:p>
        </p:txBody>
      </p:sp>
      <p:sp>
        <p:nvSpPr>
          <p:cNvPr id="4" name="Date Placeholder 3"/>
          <p:cNvSpPr>
            <a:spLocks noGrp="1"/>
          </p:cNvSpPr>
          <p:nvPr>
            <p:ph type="dt" sz="half" idx="10"/>
          </p:nvPr>
        </p:nvSpPr>
        <p:spPr/>
        <p:txBody>
          <a:bodyPr/>
          <a:lstStyle/>
          <a:p>
            <a:fld id="{D7C0AE1E-87D9-3F42-A929-5F7CCB9A2410}"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BC48A-BE5B-F044-85A2-0D1D20546C32}" type="slidenum">
              <a:rPr lang="en-US" smtClean="0"/>
              <a:t>‹#›</a:t>
            </a:fld>
            <a:endParaRPr lang="en-US"/>
          </a:p>
        </p:txBody>
      </p:sp>
    </p:spTree>
    <p:extLst>
      <p:ext uri="{BB962C8B-B14F-4D97-AF65-F5344CB8AC3E}">
        <p14:creationId xmlns:p14="http://schemas.microsoft.com/office/powerpoint/2010/main" val="142655946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dirty="0"/>
          </a:p>
        </p:txBody>
      </p:sp>
      <p:sp>
        <p:nvSpPr>
          <p:cNvPr id="5" name="Date Placeholder 4"/>
          <p:cNvSpPr>
            <a:spLocks noGrp="1"/>
          </p:cNvSpPr>
          <p:nvPr>
            <p:ph type="dt" sz="half" idx="10"/>
          </p:nvPr>
        </p:nvSpPr>
        <p:spPr/>
        <p:txBody>
          <a:bodyPr/>
          <a:lstStyle/>
          <a:p>
            <a:fld id="{D7C0AE1E-87D9-3F42-A929-5F7CCB9A2410}"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EBC48A-BE5B-F044-85A2-0D1D20546C32}" type="slidenum">
              <a:rPr lang="en-US" smtClean="0"/>
              <a:t>‹#›</a:t>
            </a:fld>
            <a:endParaRPr lang="en-US"/>
          </a:p>
        </p:txBody>
      </p:sp>
    </p:spTree>
    <p:extLst>
      <p:ext uri="{BB962C8B-B14F-4D97-AF65-F5344CB8AC3E}">
        <p14:creationId xmlns:p14="http://schemas.microsoft.com/office/powerpoint/2010/main" val="167756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dirty="0"/>
          </a:p>
        </p:txBody>
      </p:sp>
      <p:sp>
        <p:nvSpPr>
          <p:cNvPr id="7" name="Date Placeholder 6"/>
          <p:cNvSpPr>
            <a:spLocks noGrp="1"/>
          </p:cNvSpPr>
          <p:nvPr>
            <p:ph type="dt" sz="half" idx="10"/>
          </p:nvPr>
        </p:nvSpPr>
        <p:spPr/>
        <p:txBody>
          <a:bodyPr/>
          <a:lstStyle/>
          <a:p>
            <a:fld id="{D7C0AE1E-87D9-3F42-A929-5F7CCB9A2410}" type="datetimeFigureOut">
              <a:rPr lang="en-US" smtClean="0"/>
              <a:t>11/16/2016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EBC48A-BE5B-F044-85A2-0D1D20546C32}" type="slidenum">
              <a:rPr lang="en-US" smtClean="0"/>
              <a:t>‹#›</a:t>
            </a:fld>
            <a:endParaRPr lang="en-US"/>
          </a:p>
        </p:txBody>
      </p:sp>
    </p:spTree>
    <p:extLst>
      <p:ext uri="{BB962C8B-B14F-4D97-AF65-F5344CB8AC3E}">
        <p14:creationId xmlns:p14="http://schemas.microsoft.com/office/powerpoint/2010/main" val="44442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dirty="0"/>
          </a:p>
        </p:txBody>
      </p:sp>
      <p:sp>
        <p:nvSpPr>
          <p:cNvPr id="7" name="Date Placeholder 2"/>
          <p:cNvSpPr>
            <a:spLocks noGrp="1"/>
          </p:cNvSpPr>
          <p:nvPr>
            <p:ph type="dt" sz="half" idx="10"/>
          </p:nvPr>
        </p:nvSpPr>
        <p:spPr/>
        <p:txBody>
          <a:bodyPr/>
          <a:lstStyle/>
          <a:p>
            <a:fld id="{D7C0AE1E-87D9-3F42-A929-5F7CCB9A2410}" type="datetimeFigureOut">
              <a:rPr lang="en-US" smtClean="0"/>
              <a:t>11/16/2016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2EBC48A-BE5B-F044-85A2-0D1D20546C32}" type="slidenum">
              <a:rPr lang="en-US" smtClean="0"/>
              <a:t>‹#›</a:t>
            </a:fld>
            <a:endParaRPr lang="en-US"/>
          </a:p>
        </p:txBody>
      </p:sp>
    </p:spTree>
    <p:extLst>
      <p:ext uri="{BB962C8B-B14F-4D97-AF65-F5344CB8AC3E}">
        <p14:creationId xmlns:p14="http://schemas.microsoft.com/office/powerpoint/2010/main" val="438345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7C0AE1E-87D9-3F42-A929-5F7CCB9A2410}" type="datetimeFigureOut">
              <a:rPr lang="en-US" smtClean="0"/>
              <a:t>11/16/2016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2EBC48A-BE5B-F044-85A2-0D1D20546C32}" type="slidenum">
              <a:rPr lang="en-US" smtClean="0"/>
              <a:t>‹#›</a:t>
            </a:fld>
            <a:endParaRPr lang="en-US"/>
          </a:p>
        </p:txBody>
      </p:sp>
    </p:spTree>
    <p:extLst>
      <p:ext uri="{BB962C8B-B14F-4D97-AF65-F5344CB8AC3E}">
        <p14:creationId xmlns:p14="http://schemas.microsoft.com/office/powerpoint/2010/main" val="1403371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i-FI"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
        <p:nvSpPr>
          <p:cNvPr id="7" name="Date Placeholder 4"/>
          <p:cNvSpPr>
            <a:spLocks noGrp="1"/>
          </p:cNvSpPr>
          <p:nvPr>
            <p:ph type="dt" sz="half" idx="10"/>
          </p:nvPr>
        </p:nvSpPr>
        <p:spPr/>
        <p:txBody>
          <a:bodyPr/>
          <a:lstStyle/>
          <a:p>
            <a:fld id="{D7C0AE1E-87D9-3F42-A929-5F7CCB9A2410}" type="datetimeFigureOut">
              <a:rPr lang="en-US" smtClean="0"/>
              <a:t>11/16/2016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2EBC48A-BE5B-F044-85A2-0D1D20546C32}" type="slidenum">
              <a:rPr lang="en-US" smtClean="0"/>
              <a:t>‹#›</a:t>
            </a:fld>
            <a:endParaRPr lang="en-US"/>
          </a:p>
        </p:txBody>
      </p:sp>
    </p:spTree>
    <p:extLst>
      <p:ext uri="{BB962C8B-B14F-4D97-AF65-F5344CB8AC3E}">
        <p14:creationId xmlns:p14="http://schemas.microsoft.com/office/powerpoint/2010/main" val="651334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i-FI"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
        <p:nvSpPr>
          <p:cNvPr id="5" name="Date Placeholder 4"/>
          <p:cNvSpPr>
            <a:spLocks noGrp="1"/>
          </p:cNvSpPr>
          <p:nvPr>
            <p:ph type="dt" sz="half" idx="10"/>
          </p:nvPr>
        </p:nvSpPr>
        <p:spPr/>
        <p:txBody>
          <a:bodyPr/>
          <a:lstStyle/>
          <a:p>
            <a:fld id="{D7C0AE1E-87D9-3F42-A929-5F7CCB9A2410}"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EBC48A-BE5B-F044-85A2-0D1D20546C32}" type="slidenum">
              <a:rPr lang="en-US" smtClean="0"/>
              <a:t>‹#›</a:t>
            </a:fld>
            <a:endParaRPr lang="en-US"/>
          </a:p>
        </p:txBody>
      </p:sp>
    </p:spTree>
    <p:extLst>
      <p:ext uri="{BB962C8B-B14F-4D97-AF65-F5344CB8AC3E}">
        <p14:creationId xmlns:p14="http://schemas.microsoft.com/office/powerpoint/2010/main" val="1247414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i-FI"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7C0AE1E-87D9-3F42-A929-5F7CCB9A2410}" type="datetimeFigureOut">
              <a:rPr lang="en-US" smtClean="0"/>
              <a:t>11/16/2016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2EBC48A-BE5B-F044-85A2-0D1D20546C32}" type="slidenum">
              <a:rPr lang="en-US" smtClean="0"/>
              <a:t>‹#›</a:t>
            </a:fld>
            <a:endParaRPr lang="en-US"/>
          </a:p>
        </p:txBody>
      </p:sp>
    </p:spTree>
    <p:extLst>
      <p:ext uri="{BB962C8B-B14F-4D97-AF65-F5344CB8AC3E}">
        <p14:creationId xmlns:p14="http://schemas.microsoft.com/office/powerpoint/2010/main" val="1547420311"/>
      </p:ext>
    </p:extLst>
  </p:cSld>
  <p:clrMap bg1="dk1" tx1="lt1" bg2="dk2" tx2="lt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15.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image" Target="../media/image7.emf"/><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descr="MonitorLogoFinal_RGB-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59" y="1720267"/>
            <a:ext cx="881855" cy="338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cbleng copy.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1282" y="5422095"/>
            <a:ext cx="169068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3884510" y="70036"/>
            <a:ext cx="4713800" cy="6684415"/>
          </a:xfrm>
          <a:prstGeom prst="rect">
            <a:avLst/>
          </a:prstGeom>
        </p:spPr>
      </p:pic>
      <p:sp>
        <p:nvSpPr>
          <p:cNvPr id="8" name="Rectangle 7"/>
          <p:cNvSpPr/>
          <p:nvPr/>
        </p:nvSpPr>
        <p:spPr>
          <a:xfrm>
            <a:off x="8742084" y="3724420"/>
            <a:ext cx="3248634" cy="2759602"/>
          </a:xfrm>
          <a:prstGeom prst="rect">
            <a:avLst/>
          </a:prstGeom>
        </p:spPr>
        <p:txBody>
          <a:bodyPr wrap="square">
            <a:spAutoFit/>
          </a:bodyPr>
          <a:lstStyle/>
          <a:p>
            <a:pPr>
              <a:lnSpc>
                <a:spcPct val="107000"/>
              </a:lnSpc>
            </a:pPr>
            <a:r>
              <a:rPr lang="en-US" dirty="0">
                <a:latin typeface="Calibri" panose="020F0502020204030204" pitchFamily="34" charset="0"/>
                <a:ea typeface="Calibri" panose="020F0502020204030204" pitchFamily="34" charset="0"/>
                <a:cs typeface="DIN-RegularAlternate"/>
              </a:rPr>
              <a:t>A family member stands next to the graves of three children who were killed when an improvised mine planted by the so-called Islamic State (IS) in a school in </a:t>
            </a:r>
            <a:r>
              <a:rPr lang="en-US" dirty="0" err="1">
                <a:latin typeface="Calibri" panose="020F0502020204030204" pitchFamily="34" charset="0"/>
                <a:ea typeface="Calibri" panose="020F0502020204030204" pitchFamily="34" charset="0"/>
                <a:cs typeface="DIN-RegularAlternate"/>
              </a:rPr>
              <a:t>Manbij</a:t>
            </a:r>
            <a:r>
              <a:rPr lang="en-US" dirty="0">
                <a:latin typeface="Calibri" panose="020F0502020204030204" pitchFamily="34" charset="0"/>
                <a:ea typeface="Calibri" panose="020F0502020204030204" pitchFamily="34" charset="0"/>
                <a:cs typeface="DIN-RegularAlternate"/>
              </a:rPr>
              <a:t>, Syria, detonated on 27 September 2016.</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Calibri" panose="020F0502020204030204" pitchFamily="34" charset="0"/>
                <a:ea typeface="Calibri" panose="020F0502020204030204" pitchFamily="34" charset="0"/>
                <a:cs typeface="DIN-RegularAlternate"/>
              </a:rPr>
              <a:t>© Ole Solvang/Human Rights Watch, October 2016</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4853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Casualties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8788" y="1853248"/>
            <a:ext cx="7531100" cy="3746500"/>
          </a:xfrm>
          <a:ln>
            <a:solidFill>
              <a:srgbClr val="000000"/>
            </a:solidFill>
          </a:ln>
        </p:spPr>
      </p:pic>
      <p:pic>
        <p:nvPicPr>
          <p:cNvPr id="4" name="Picture 19" descr="MonitorLogoFinal_RGB-Transparen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102036" y="5106720"/>
            <a:ext cx="616610" cy="236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cbleng copy.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12162" y="5666241"/>
            <a:ext cx="1526796" cy="93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989888" y="1807165"/>
            <a:ext cx="3949070" cy="3785652"/>
          </a:xfrm>
          <a:prstGeom prst="rect">
            <a:avLst/>
          </a:prstGeom>
          <a:noFill/>
        </p:spPr>
        <p:txBody>
          <a:bodyPr wrap="square" rtlCol="0">
            <a:spAutoFit/>
          </a:bodyPr>
          <a:lstStyle/>
          <a:p>
            <a:pPr marL="342900" indent="-342900">
              <a:buFont typeface="Arial" charset="0"/>
              <a:buChar char="•"/>
            </a:pPr>
            <a:r>
              <a:rPr lang="en-US" sz="2000" dirty="0" smtClean="0"/>
              <a:t>In 2015 the Monitor recorded 6,461 mine/ERW </a:t>
            </a:r>
            <a:r>
              <a:rPr lang="en-US" sz="2000" dirty="0" smtClean="0"/>
              <a:t>casualties, a 75% increase compared to 2014 (3,965)</a:t>
            </a:r>
            <a:endParaRPr lang="en-US" sz="2000" dirty="0" smtClean="0"/>
          </a:p>
          <a:p>
            <a:pPr marL="342900" indent="-342900">
              <a:buFont typeface="Arial" charset="0"/>
              <a:buChar char="•"/>
            </a:pPr>
            <a:r>
              <a:rPr lang="en-US" sz="2000" dirty="0" smtClean="0"/>
              <a:t>The increases are due to more recorded </a:t>
            </a:r>
            <a:r>
              <a:rPr lang="en-US" sz="2000" dirty="0" smtClean="0"/>
              <a:t>casualties in </a:t>
            </a:r>
            <a:r>
              <a:rPr lang="en-US" sz="2000" dirty="0" smtClean="0"/>
              <a:t>armed conflict in Libya, Syria, Ukraine and Yemen</a:t>
            </a:r>
          </a:p>
          <a:p>
            <a:pPr marL="342900" indent="-342900">
              <a:buFont typeface="Arial" charset="0"/>
              <a:buChar char="•"/>
            </a:pPr>
            <a:r>
              <a:rPr lang="en-US" sz="2000" dirty="0" smtClean="0"/>
              <a:t>2015 </a:t>
            </a:r>
            <a:r>
              <a:rPr lang="en-US" sz="2000" dirty="0" smtClean="0"/>
              <a:t>saw highest number of casualties from improvised mines</a:t>
            </a:r>
          </a:p>
          <a:p>
            <a:pPr marL="342900" indent="-342900">
              <a:buFont typeface="Arial" charset="0"/>
              <a:buChar char="•"/>
            </a:pPr>
            <a:endParaRPr lang="en-US" sz="2000" dirty="0"/>
          </a:p>
        </p:txBody>
      </p:sp>
    </p:spTree>
    <p:extLst>
      <p:ext uri="{BB962C8B-B14F-4D97-AF65-F5344CB8AC3E}">
        <p14:creationId xmlns:p14="http://schemas.microsoft.com/office/powerpoint/2010/main" val="1528495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Casualties in more detail</a:t>
            </a:r>
            <a:endParaRPr lang="en-US" dirty="0"/>
          </a:p>
        </p:txBody>
      </p:sp>
      <p:sp>
        <p:nvSpPr>
          <p:cNvPr id="3" name="Content Placeholder 2"/>
          <p:cNvSpPr>
            <a:spLocks noGrp="1"/>
          </p:cNvSpPr>
          <p:nvPr>
            <p:ph idx="1"/>
          </p:nvPr>
        </p:nvSpPr>
        <p:spPr>
          <a:xfrm>
            <a:off x="1103312" y="2052918"/>
            <a:ext cx="9886741" cy="4195481"/>
          </a:xfrm>
        </p:spPr>
        <p:txBody>
          <a:bodyPr>
            <a:normAutofit/>
          </a:bodyPr>
          <a:lstStyle/>
          <a:p>
            <a:r>
              <a:rPr lang="en-US" sz="2800" dirty="0" smtClean="0"/>
              <a:t>Casualties in 56 states and 5 other areas in 2015</a:t>
            </a:r>
          </a:p>
          <a:p>
            <a:r>
              <a:rPr lang="en-US" sz="2800" dirty="0" smtClean="0"/>
              <a:t>37 of which are States Parties to the Mine Ban Treaty</a:t>
            </a:r>
          </a:p>
          <a:p>
            <a:r>
              <a:rPr lang="en-US" sz="2800" dirty="0" smtClean="0"/>
              <a:t>78</a:t>
            </a:r>
            <a:r>
              <a:rPr lang="en-US" sz="2800" dirty="0" smtClean="0"/>
              <a:t>% of </a:t>
            </a:r>
            <a:r>
              <a:rPr lang="en-US" sz="2800" dirty="0" smtClean="0"/>
              <a:t>casualties were civilians</a:t>
            </a:r>
          </a:p>
          <a:p>
            <a:r>
              <a:rPr lang="en-US" sz="2800" dirty="0" smtClean="0"/>
              <a:t>Children accounted for 38% of all civilian casualties</a:t>
            </a:r>
          </a:p>
          <a:p>
            <a:r>
              <a:rPr lang="en-US" sz="2800" dirty="0" smtClean="0"/>
              <a:t>Women and girls made up 14</a:t>
            </a:r>
            <a:r>
              <a:rPr lang="en-US" sz="2800" dirty="0" smtClean="0"/>
              <a:t>% of casualties</a:t>
            </a:r>
            <a:endParaRPr lang="en-US" sz="2800" dirty="0" smtClean="0"/>
          </a:p>
          <a:p>
            <a:r>
              <a:rPr lang="en-US" sz="2800" dirty="0" smtClean="0"/>
              <a:t>60% of recorded casualties occurred in States Parties</a:t>
            </a:r>
          </a:p>
          <a:p>
            <a:endParaRPr lang="en-US" sz="2800" dirty="0" smtClean="0"/>
          </a:p>
          <a:p>
            <a:endParaRPr lang="en-US" sz="2800" dirty="0"/>
          </a:p>
        </p:txBody>
      </p:sp>
      <p:pic>
        <p:nvPicPr>
          <p:cNvPr id="4" name="Picture 19" descr="MonitorLogoFinal_RGB-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02036" y="5106720"/>
            <a:ext cx="616610" cy="236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cbleng copy.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12162" y="5666241"/>
            <a:ext cx="1526796" cy="93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9894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10256"/>
          </a:xfrm>
        </p:spPr>
        <p:txBody>
          <a:bodyPr/>
          <a:lstStyle/>
          <a:p>
            <a:pPr algn="ctr"/>
            <a:r>
              <a:rPr lang="en-US" dirty="0" smtClean="0"/>
              <a:t>Victim </a:t>
            </a:r>
            <a:r>
              <a:rPr lang="en-US" dirty="0" smtClean="0"/>
              <a:t>Assistance</a:t>
            </a:r>
            <a:endParaRPr lang="en-US" dirty="0"/>
          </a:p>
        </p:txBody>
      </p:sp>
      <p:sp>
        <p:nvSpPr>
          <p:cNvPr id="3" name="Content Placeholder 2"/>
          <p:cNvSpPr>
            <a:spLocks noGrp="1"/>
          </p:cNvSpPr>
          <p:nvPr>
            <p:ph idx="1"/>
          </p:nvPr>
        </p:nvSpPr>
        <p:spPr>
          <a:xfrm>
            <a:off x="4572000" y="1369913"/>
            <a:ext cx="6759998" cy="4627130"/>
          </a:xfrm>
        </p:spPr>
        <p:txBody>
          <a:bodyPr>
            <a:normAutofit fontScale="77500" lnSpcReduction="20000"/>
          </a:bodyPr>
          <a:lstStyle/>
          <a:p>
            <a:r>
              <a:rPr lang="en-US" sz="3000" dirty="0" smtClean="0"/>
              <a:t>Local </a:t>
            </a:r>
            <a:r>
              <a:rPr lang="en-US" sz="3000" dirty="0" smtClean="0"/>
              <a:t>surveys are important for improved </a:t>
            </a:r>
            <a:r>
              <a:rPr lang="en-US" sz="3000" dirty="0" smtClean="0"/>
              <a:t>understanding of needs of mine victims continued in States Parties</a:t>
            </a:r>
          </a:p>
          <a:p>
            <a:r>
              <a:rPr lang="en-US" sz="3000" dirty="0" smtClean="0"/>
              <a:t>2/3 of State Parties actively coordinated to advance efforts of mine </a:t>
            </a:r>
            <a:r>
              <a:rPr lang="en-US" sz="3000" dirty="0" smtClean="0"/>
              <a:t>victims</a:t>
            </a:r>
            <a:endParaRPr lang="en-US" sz="3000" dirty="0" smtClean="0"/>
          </a:p>
          <a:p>
            <a:r>
              <a:rPr lang="en-US" sz="3000" dirty="0" smtClean="0"/>
              <a:t>Victim assistance plans expired in: Burundi, Croatia, Senegal, and Uganda without being revised or renewed in 2015. In Afghanistan and Sudan, expired plans for assistance have not been updated since 2011</a:t>
            </a:r>
          </a:p>
          <a:p>
            <a:r>
              <a:rPr lang="en-US" sz="3000" dirty="0" smtClean="0"/>
              <a:t>Assistance efforts often integrated with other disability rights &amp; development efforts </a:t>
            </a:r>
          </a:p>
        </p:txBody>
      </p:sp>
      <p:pic>
        <p:nvPicPr>
          <p:cNvPr id="4" name="Picture 19" descr="MonitorLogoFinal_RGB-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02036" y="5106720"/>
            <a:ext cx="616610" cy="236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cbleng copy.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12162" y="5666241"/>
            <a:ext cx="1526796" cy="93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stretch>
            <a:fillRect/>
          </a:stretch>
        </p:blipFill>
        <p:spPr>
          <a:xfrm>
            <a:off x="465828" y="1341587"/>
            <a:ext cx="3787984" cy="4302727"/>
          </a:xfrm>
          <a:prstGeom prst="rect">
            <a:avLst/>
          </a:prstGeom>
          <a:ln>
            <a:solidFill>
              <a:srgbClr val="000000"/>
            </a:solidFill>
          </a:ln>
        </p:spPr>
      </p:pic>
    </p:spTree>
    <p:extLst>
      <p:ext uri="{BB962C8B-B14F-4D97-AF65-F5344CB8AC3E}">
        <p14:creationId xmlns:p14="http://schemas.microsoft.com/office/powerpoint/2010/main" val="1551137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10256"/>
          </a:xfrm>
        </p:spPr>
        <p:txBody>
          <a:bodyPr/>
          <a:lstStyle/>
          <a:p>
            <a:pPr algn="ctr"/>
            <a:r>
              <a:rPr lang="en-US" dirty="0" smtClean="0"/>
              <a:t>Support for Mine Action: </a:t>
            </a:r>
            <a:r>
              <a:rPr lang="en-US" dirty="0"/>
              <a:t>o</a:t>
            </a:r>
            <a:r>
              <a:rPr lang="en-US" dirty="0" smtClean="0"/>
              <a:t>verview</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48472" y="1759340"/>
            <a:ext cx="6118658" cy="3389312"/>
          </a:xfrm>
          <a:ln>
            <a:solidFill>
              <a:srgbClr val="000000"/>
            </a:solidFill>
          </a:ln>
        </p:spPr>
      </p:pic>
      <p:pic>
        <p:nvPicPr>
          <p:cNvPr id="4" name="Picture 19" descr="MonitorLogoFinal_RGB-Transparen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102036" y="5106720"/>
            <a:ext cx="616610" cy="236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cbleng copy.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12162" y="5666241"/>
            <a:ext cx="1526796" cy="93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37161" y="1759340"/>
            <a:ext cx="4512485" cy="4185761"/>
          </a:xfrm>
          <a:prstGeom prst="rect">
            <a:avLst/>
          </a:prstGeom>
          <a:noFill/>
        </p:spPr>
        <p:txBody>
          <a:bodyPr wrap="square" rtlCol="0">
            <a:spAutoFit/>
          </a:bodyPr>
          <a:lstStyle/>
          <a:p>
            <a:r>
              <a:rPr lang="en-US" sz="2200" dirty="0" smtClean="0"/>
              <a:t>National and international donor support totaled US$471.3 million, a 23% decrease from 2014</a:t>
            </a:r>
          </a:p>
          <a:p>
            <a:endParaRPr lang="en-US" sz="2200" dirty="0" smtClean="0"/>
          </a:p>
          <a:p>
            <a:r>
              <a:rPr lang="en-US" sz="2200" dirty="0" smtClean="0"/>
              <a:t>Contributions per sector:</a:t>
            </a:r>
            <a:r>
              <a:rPr lang="en-US" sz="2200" baseline="0" dirty="0" smtClean="0"/>
              <a:t> 64% </a:t>
            </a:r>
            <a:r>
              <a:rPr lang="en-US" sz="2200" baseline="0" dirty="0" smtClean="0"/>
              <a:t>clearance </a:t>
            </a:r>
            <a:r>
              <a:rPr lang="en-US" sz="2200" baseline="0" dirty="0" smtClean="0"/>
              <a:t>and risk education, 27% </a:t>
            </a:r>
            <a:r>
              <a:rPr lang="en-US" sz="2200" baseline="0" dirty="0" smtClean="0"/>
              <a:t>various</a:t>
            </a:r>
            <a:r>
              <a:rPr lang="en-US" sz="2200" baseline="0" dirty="0" smtClean="0"/>
              <a:t>, 7% </a:t>
            </a:r>
            <a:r>
              <a:rPr lang="en-US" sz="2200" baseline="0" dirty="0" smtClean="0"/>
              <a:t>victim </a:t>
            </a:r>
            <a:r>
              <a:rPr lang="en-US" sz="2200" baseline="0" dirty="0" smtClean="0"/>
              <a:t>assistance, 1% Capacity building, 0.5% Advocacy, </a:t>
            </a:r>
            <a:r>
              <a:rPr lang="en-US" sz="2200" baseline="0" dirty="0" smtClean="0"/>
              <a:t>0.5</a:t>
            </a:r>
            <a:r>
              <a:rPr lang="en-US" sz="2200" baseline="0" dirty="0" smtClean="0"/>
              <a:t>% Stockpile destruction </a:t>
            </a:r>
            <a:endParaRPr lang="en-US" sz="2200" dirty="0" smtClean="0"/>
          </a:p>
          <a:p>
            <a:endParaRPr lang="en-US" dirty="0"/>
          </a:p>
        </p:txBody>
      </p:sp>
    </p:spTree>
    <p:extLst>
      <p:ext uri="{BB962C8B-B14F-4D97-AF65-F5344CB8AC3E}">
        <p14:creationId xmlns:p14="http://schemas.microsoft.com/office/powerpoint/2010/main" val="1351127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Support for Mine Action: a closer look at donors &amp; recipients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4748" y="2456968"/>
            <a:ext cx="6551626" cy="3178285"/>
          </a:xfrm>
          <a:ln>
            <a:solidFill>
              <a:srgbClr val="000000"/>
            </a:solidFill>
          </a:ln>
        </p:spPr>
      </p:pic>
      <p:pic>
        <p:nvPicPr>
          <p:cNvPr id="4" name="Picture 19" descr="MonitorLogoFinal_RGB-Transparen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102036" y="5106720"/>
            <a:ext cx="616610" cy="236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cbleng copy.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12162" y="5666241"/>
            <a:ext cx="1526796" cy="93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778904" y="2123890"/>
            <a:ext cx="5413096" cy="4293483"/>
          </a:xfrm>
          <a:prstGeom prst="rect">
            <a:avLst/>
          </a:prstGeom>
          <a:noFill/>
        </p:spPr>
        <p:txBody>
          <a:bodyPr wrap="square" rtlCol="0">
            <a:spAutoFit/>
          </a:bodyPr>
          <a:lstStyle/>
          <a:p>
            <a:pPr marL="285750" indent="-285750">
              <a:buFont typeface="Arial" charset="0"/>
              <a:buChar char="•"/>
            </a:pPr>
            <a:r>
              <a:rPr lang="en-US" sz="1600" dirty="0" smtClean="0"/>
              <a:t>35 international donors contributed </a:t>
            </a:r>
            <a:r>
              <a:rPr lang="en-US" sz="1600" dirty="0"/>
              <a:t>$340.1 </a:t>
            </a:r>
            <a:r>
              <a:rPr lang="en-US" sz="1600" dirty="0" smtClean="0"/>
              <a:t>million to 41 states and 3 other areas, a decrease of $77million</a:t>
            </a:r>
          </a:p>
          <a:p>
            <a:pPr marL="285750" indent="-285750">
              <a:buFont typeface="Arial" charset="0"/>
              <a:buChar char="•"/>
            </a:pPr>
            <a:endParaRPr lang="en-US" sz="1600" dirty="0"/>
          </a:p>
          <a:p>
            <a:pPr marL="285750" indent="-285750">
              <a:buFont typeface="Arial" charset="0"/>
              <a:buChar char="•"/>
            </a:pPr>
            <a:r>
              <a:rPr lang="en-US" sz="1600" dirty="0" smtClean="0"/>
              <a:t>14 affected states provided $131.2 million in contributions to their own national mine action programs, a 32% decrease from last year </a:t>
            </a:r>
          </a:p>
          <a:p>
            <a:endParaRPr lang="en-US" sz="1600" dirty="0" smtClean="0"/>
          </a:p>
          <a:p>
            <a:pPr marL="285750" indent="-285750">
              <a:buFont typeface="Arial" charset="0"/>
              <a:buChar char="•"/>
            </a:pPr>
            <a:r>
              <a:rPr lang="en-US" sz="1600" dirty="0" smtClean="0"/>
              <a:t>Top 5 donors: the US, Japan, the EU, Norway &amp; the Netherlands, contributing 71% ($</a:t>
            </a:r>
            <a:r>
              <a:rPr lang="en-US" sz="1600" dirty="0"/>
              <a:t>240 </a:t>
            </a:r>
            <a:r>
              <a:rPr lang="en-US" sz="1600" dirty="0" smtClean="0"/>
              <a:t>million) of all international funding</a:t>
            </a:r>
          </a:p>
          <a:p>
            <a:endParaRPr lang="en-US" sz="1600" dirty="0" smtClean="0"/>
          </a:p>
          <a:p>
            <a:pPr marL="285750" indent="-285750">
              <a:buFont typeface="Arial" charset="0"/>
              <a:buChar char="•"/>
            </a:pPr>
            <a:r>
              <a:rPr lang="en-US" sz="1600" dirty="0" smtClean="0"/>
              <a:t>Top 5 recipients were Afghanistan, Iraq, Lao PDR, Cambodia and Syria, received 48% (</a:t>
            </a:r>
            <a:r>
              <a:rPr lang="en-US" sz="1600" dirty="0"/>
              <a:t>$161.9 </a:t>
            </a:r>
            <a:r>
              <a:rPr lang="en-US" sz="1600" dirty="0" smtClean="0"/>
              <a:t>million) support</a:t>
            </a:r>
          </a:p>
          <a:p>
            <a:pPr marL="285750" indent="-285750">
              <a:buFont typeface="Arial" charset="0"/>
              <a:buChar char="•"/>
            </a:pPr>
            <a:endParaRPr lang="en-US" sz="1500" dirty="0"/>
          </a:p>
          <a:p>
            <a:pPr marL="285750" indent="-285750">
              <a:buFont typeface="Arial" charset="0"/>
              <a:buChar char="•"/>
            </a:pPr>
            <a:endParaRPr lang="en-US" dirty="0"/>
          </a:p>
        </p:txBody>
      </p:sp>
    </p:spTree>
    <p:extLst>
      <p:ext uri="{BB962C8B-B14F-4D97-AF65-F5344CB8AC3E}">
        <p14:creationId xmlns:p14="http://schemas.microsoft.com/office/powerpoint/2010/main" val="588592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10256"/>
          </a:xfrm>
        </p:spPr>
        <p:txBody>
          <a:bodyPr/>
          <a:lstStyle/>
          <a:p>
            <a:pPr algn="ctr"/>
            <a:r>
              <a:rPr lang="en-US" dirty="0" smtClean="0"/>
              <a:t>Additional Resources…</a:t>
            </a:r>
            <a:endParaRPr lang="en-US" dirty="0"/>
          </a:p>
        </p:txBody>
      </p:sp>
      <p:sp>
        <p:nvSpPr>
          <p:cNvPr id="3" name="Content Placeholder 2"/>
          <p:cNvSpPr>
            <a:spLocks noGrp="1"/>
          </p:cNvSpPr>
          <p:nvPr>
            <p:ph idx="1"/>
          </p:nvPr>
        </p:nvSpPr>
        <p:spPr>
          <a:xfrm>
            <a:off x="646111" y="1362974"/>
            <a:ext cx="8946541" cy="3388877"/>
          </a:xfrm>
        </p:spPr>
        <p:txBody>
          <a:bodyPr>
            <a:normAutofit/>
          </a:bodyPr>
          <a:lstStyle/>
          <a:p>
            <a:r>
              <a:rPr lang="en-US" sz="3000" dirty="0" smtClean="0"/>
              <a:t>Country profiles</a:t>
            </a:r>
          </a:p>
          <a:p>
            <a:r>
              <a:rPr lang="en-US" sz="3000" dirty="0" smtClean="0"/>
              <a:t>Factsheets &amp; Reports</a:t>
            </a:r>
          </a:p>
          <a:p>
            <a:r>
              <a:rPr lang="en-US" sz="3000" dirty="0" smtClean="0"/>
              <a:t>Maps</a:t>
            </a:r>
            <a:endParaRPr lang="en-US" sz="3000" dirty="0" smtClean="0"/>
          </a:p>
        </p:txBody>
      </p:sp>
      <p:pic>
        <p:nvPicPr>
          <p:cNvPr id="4" name="Picture 19" descr="MonitorLogoFinal_RGB-Transparen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102036" y="5106720"/>
            <a:ext cx="616610" cy="236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cbleng copy.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12162" y="5666241"/>
            <a:ext cx="1526796" cy="93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646111" y="3763854"/>
            <a:ext cx="9929874" cy="374294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sz="3000" dirty="0" smtClean="0"/>
              <a:t>Visit www.the-monitor.org</a:t>
            </a:r>
          </a:p>
          <a:p>
            <a:pPr marL="0" indent="0">
              <a:buFont typeface="Wingdings 3" charset="2"/>
              <a:buNone/>
            </a:pPr>
            <a:r>
              <a:rPr lang="en-US" sz="3000" dirty="0" smtClean="0"/>
              <a:t>Email monitor2@icblmc.org</a:t>
            </a:r>
          </a:p>
          <a:p>
            <a:pPr marL="0" indent="0">
              <a:buFont typeface="Wingdings 3" charset="2"/>
              <a:buNone/>
            </a:pPr>
            <a:r>
              <a:rPr lang="en-US" sz="3000" dirty="0" smtClean="0"/>
              <a:t>Tweet @</a:t>
            </a:r>
            <a:r>
              <a:rPr lang="en-US" sz="3000" dirty="0" err="1" smtClean="0"/>
              <a:t>MineMonitor</a:t>
            </a:r>
            <a:r>
              <a:rPr lang="en-US" sz="3000" dirty="0" smtClean="0"/>
              <a:t> @</a:t>
            </a:r>
            <a:r>
              <a:rPr lang="en-US" sz="3000" dirty="0" err="1" smtClean="0"/>
              <a:t>minefreeworld</a:t>
            </a:r>
            <a:endParaRPr lang="en-US" sz="3000" dirty="0" smtClean="0"/>
          </a:p>
          <a:p>
            <a:pPr marL="0" indent="0">
              <a:buFont typeface="Wingdings 3" charset="2"/>
              <a:buNone/>
            </a:pPr>
            <a:endParaRPr lang="en-US" sz="3000" dirty="0" smtClean="0"/>
          </a:p>
        </p:txBody>
      </p:sp>
      <p:pic>
        <p:nvPicPr>
          <p:cNvPr id="7"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83547" y="1275228"/>
            <a:ext cx="3850820" cy="27474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8" name="Object 7"/>
          <p:cNvGraphicFramePr>
            <a:graphicFrameLocks noChangeAspect="1"/>
          </p:cNvGraphicFramePr>
          <p:nvPr>
            <p:extLst>
              <p:ext uri="{D42A27DB-BD31-4B8C-83A1-F6EECF244321}">
                <p14:modId xmlns:p14="http://schemas.microsoft.com/office/powerpoint/2010/main" val="551631204"/>
              </p:ext>
            </p:extLst>
          </p:nvPr>
        </p:nvGraphicFramePr>
        <p:xfrm>
          <a:off x="8202812" y="2651835"/>
          <a:ext cx="3904729" cy="2756739"/>
        </p:xfrm>
        <a:graphic>
          <a:graphicData uri="http://schemas.openxmlformats.org/presentationml/2006/ole">
            <mc:AlternateContent xmlns:mc="http://schemas.openxmlformats.org/markup-compatibility/2006">
              <mc:Choice xmlns:v="urn:schemas-microsoft-com:vml" Requires="v">
                <p:oleObj spid="_x0000_s1027" name="Bitmap Image" r:id="rId7" imgW="4762440" imgH="3362400" progId="Paint.Picture">
                  <p:embed/>
                </p:oleObj>
              </mc:Choice>
              <mc:Fallback>
                <p:oleObj name="Bitmap Image" r:id="rId7" imgW="4762440" imgH="3362400" progId="Paint.Picture">
                  <p:embed/>
                  <p:pic>
                    <p:nvPicPr>
                      <p:cNvPr id="0" name=""/>
                      <p:cNvPicPr/>
                      <p:nvPr/>
                    </p:nvPicPr>
                    <p:blipFill>
                      <a:blip r:embed="rId8"/>
                      <a:stretch>
                        <a:fillRect/>
                      </a:stretch>
                    </p:blipFill>
                    <p:spPr>
                      <a:xfrm>
                        <a:off x="8202812" y="2651835"/>
                        <a:ext cx="3904729" cy="2756739"/>
                      </a:xfrm>
                      <a:prstGeom prst="rect">
                        <a:avLst/>
                      </a:prstGeom>
                      <a:noFill/>
                      <a:ln>
                        <a:solidFill>
                          <a:schemeClr val="bg1"/>
                        </a:solidFill>
                      </a:ln>
                    </p:spPr>
                  </p:pic>
                </p:oleObj>
              </mc:Fallback>
            </mc:AlternateContent>
          </a:graphicData>
        </a:graphic>
      </p:graphicFrame>
    </p:spTree>
    <p:extLst>
      <p:ext uri="{BB962C8B-B14F-4D97-AF65-F5344CB8AC3E}">
        <p14:creationId xmlns:p14="http://schemas.microsoft.com/office/powerpoint/2010/main" val="1688330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2718"/>
            <a:ext cx="12191999" cy="910256"/>
          </a:xfrm>
        </p:spPr>
        <p:txBody>
          <a:bodyPr/>
          <a:lstStyle/>
          <a:p>
            <a:pPr algn="ctr"/>
            <a:r>
              <a:rPr lang="en-US" dirty="0" smtClean="0"/>
              <a:t>Main </a:t>
            </a:r>
            <a:r>
              <a:rPr lang="en-US" dirty="0" smtClean="0"/>
              <a:t>Sections </a:t>
            </a:r>
            <a:r>
              <a:rPr lang="en-US" dirty="0" smtClean="0"/>
              <a:t>of Report</a:t>
            </a:r>
            <a:endParaRPr lang="en-US" dirty="0"/>
          </a:p>
        </p:txBody>
      </p:sp>
      <p:sp>
        <p:nvSpPr>
          <p:cNvPr id="3" name="Content Placeholder 2"/>
          <p:cNvSpPr>
            <a:spLocks noGrp="1"/>
          </p:cNvSpPr>
          <p:nvPr>
            <p:ph idx="1"/>
          </p:nvPr>
        </p:nvSpPr>
        <p:spPr>
          <a:xfrm>
            <a:off x="1103312" y="2052918"/>
            <a:ext cx="8946541" cy="3388877"/>
          </a:xfrm>
        </p:spPr>
        <p:txBody>
          <a:bodyPr>
            <a:normAutofit/>
          </a:bodyPr>
          <a:lstStyle/>
          <a:p>
            <a:r>
              <a:rPr lang="en-US" sz="3000" dirty="0" smtClean="0"/>
              <a:t>Landmine Ban </a:t>
            </a:r>
            <a:r>
              <a:rPr lang="en-US" sz="3000" dirty="0" smtClean="0"/>
              <a:t>Policy</a:t>
            </a:r>
            <a:endParaRPr lang="en-US" sz="3000" dirty="0" smtClean="0"/>
          </a:p>
          <a:p>
            <a:r>
              <a:rPr lang="en-US" sz="3000" dirty="0" smtClean="0"/>
              <a:t>Contamination </a:t>
            </a:r>
            <a:r>
              <a:rPr lang="en-US" sz="3000" dirty="0" smtClean="0"/>
              <a:t>and </a:t>
            </a:r>
            <a:r>
              <a:rPr lang="en-US" sz="3000" dirty="0" smtClean="0"/>
              <a:t>Clearance</a:t>
            </a:r>
            <a:endParaRPr lang="en-US" sz="3000" dirty="0" smtClean="0"/>
          </a:p>
          <a:p>
            <a:r>
              <a:rPr lang="en-US" sz="3000" dirty="0" smtClean="0"/>
              <a:t>Casualties and Victim </a:t>
            </a:r>
            <a:r>
              <a:rPr lang="en-US" sz="3000" dirty="0" smtClean="0"/>
              <a:t>Assistance</a:t>
            </a:r>
            <a:endParaRPr lang="en-US" sz="3000" dirty="0" smtClean="0"/>
          </a:p>
          <a:p>
            <a:r>
              <a:rPr lang="en-US" sz="3000" dirty="0" smtClean="0"/>
              <a:t>Support for Mine Action</a:t>
            </a:r>
            <a:endParaRPr lang="en-US" sz="3000" dirty="0"/>
          </a:p>
        </p:txBody>
      </p:sp>
      <p:pic>
        <p:nvPicPr>
          <p:cNvPr id="4" name="Picture 19" descr="MonitorLogoFinal_RGB-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02036" y="5106720"/>
            <a:ext cx="616610" cy="236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cbleng copy.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12162" y="5666241"/>
            <a:ext cx="1526796" cy="93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993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557560"/>
            <a:ext cx="9766051" cy="1295687"/>
          </a:xfrm>
        </p:spPr>
        <p:txBody>
          <a:bodyPr/>
          <a:lstStyle/>
          <a:p>
            <a:pPr algn="ctr"/>
            <a:r>
              <a:rPr lang="en-US" i="1" dirty="0" smtClean="0"/>
              <a:t>Landmine Monitor 2016</a:t>
            </a:r>
            <a:r>
              <a:rPr lang="en-US" dirty="0" smtClean="0"/>
              <a:t>: </a:t>
            </a:r>
            <a:r>
              <a:rPr lang="en-US" dirty="0" smtClean="0"/>
              <a:t>overview</a:t>
            </a:r>
            <a:endParaRPr lang="en-US" dirty="0"/>
          </a:p>
        </p:txBody>
      </p:sp>
      <p:sp>
        <p:nvSpPr>
          <p:cNvPr id="3" name="Content Placeholder 2"/>
          <p:cNvSpPr>
            <a:spLocks noGrp="1"/>
          </p:cNvSpPr>
          <p:nvPr>
            <p:ph idx="1"/>
          </p:nvPr>
        </p:nvSpPr>
        <p:spPr>
          <a:xfrm>
            <a:off x="1103312" y="1794129"/>
            <a:ext cx="9869488" cy="4195481"/>
          </a:xfrm>
        </p:spPr>
        <p:txBody>
          <a:bodyPr>
            <a:normAutofit/>
          </a:bodyPr>
          <a:lstStyle/>
          <a:p>
            <a:r>
              <a:rPr lang="en-US" sz="3000" dirty="0" smtClean="0"/>
              <a:t>Global ban endures; landmines </a:t>
            </a:r>
            <a:r>
              <a:rPr lang="en-US" sz="3000" dirty="0" smtClean="0"/>
              <a:t>used by very few government forces—all outside the Mine </a:t>
            </a:r>
            <a:r>
              <a:rPr lang="en-US" sz="3000" dirty="0"/>
              <a:t>Ban </a:t>
            </a:r>
            <a:r>
              <a:rPr lang="en-US" sz="3000" dirty="0" smtClean="0"/>
              <a:t>Treaty—and by non-state </a:t>
            </a:r>
            <a:r>
              <a:rPr lang="en-US" sz="3000" dirty="0" smtClean="0"/>
              <a:t>actors in </a:t>
            </a:r>
            <a:r>
              <a:rPr lang="en-US" sz="3000" dirty="0" smtClean="0"/>
              <a:t>10 </a:t>
            </a:r>
            <a:r>
              <a:rPr lang="en-US" sz="3000" dirty="0" smtClean="0"/>
              <a:t>countries</a:t>
            </a:r>
          </a:p>
          <a:p>
            <a:r>
              <a:rPr lang="en-US" sz="3000" dirty="0" smtClean="0"/>
              <a:t>Casualties </a:t>
            </a:r>
            <a:r>
              <a:rPr lang="en-US" sz="3000" dirty="0" smtClean="0"/>
              <a:t>rose to decade-high </a:t>
            </a:r>
            <a:r>
              <a:rPr lang="en-US" sz="3000" dirty="0" smtClean="0"/>
              <a:t>level</a:t>
            </a:r>
            <a:endParaRPr lang="en-US" sz="3000" dirty="0" smtClean="0"/>
          </a:p>
          <a:p>
            <a:r>
              <a:rPr lang="en-US" sz="3000" dirty="0" smtClean="0"/>
              <a:t>Support </a:t>
            </a:r>
            <a:r>
              <a:rPr lang="en-US" sz="3000" dirty="0" smtClean="0"/>
              <a:t>for mine action </a:t>
            </a:r>
            <a:r>
              <a:rPr lang="en-US" sz="3000" dirty="0" smtClean="0"/>
              <a:t>at lowest level </a:t>
            </a:r>
            <a:r>
              <a:rPr lang="en-US" sz="3000" dirty="0" smtClean="0"/>
              <a:t>in ten </a:t>
            </a:r>
            <a:r>
              <a:rPr lang="en-US" sz="3000" dirty="0" smtClean="0"/>
              <a:t>years</a:t>
            </a:r>
          </a:p>
          <a:p>
            <a:r>
              <a:rPr lang="en-US" sz="3000" dirty="0" smtClean="0"/>
              <a:t>Clearance continues, but only a f</a:t>
            </a:r>
            <a:r>
              <a:rPr lang="en-US" sz="3000" dirty="0" smtClean="0"/>
              <a:t>ew </a:t>
            </a:r>
            <a:r>
              <a:rPr lang="en-US" sz="3000" dirty="0" smtClean="0"/>
              <a:t>countries </a:t>
            </a:r>
            <a:r>
              <a:rPr lang="en-US" sz="3000" dirty="0" smtClean="0"/>
              <a:t> on track</a:t>
            </a:r>
            <a:endParaRPr lang="en-US" sz="3000" dirty="0" smtClean="0"/>
          </a:p>
        </p:txBody>
      </p:sp>
      <p:pic>
        <p:nvPicPr>
          <p:cNvPr id="4" name="Picture 19" descr="MonitorLogoFinal_RGB-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02036" y="5106720"/>
            <a:ext cx="616610" cy="236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cbleng copy.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12162" y="5666241"/>
            <a:ext cx="1526796" cy="93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411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00722"/>
            <a:ext cx="9404723" cy="952261"/>
          </a:xfrm>
        </p:spPr>
        <p:txBody>
          <a:bodyPr/>
          <a:lstStyle/>
          <a:p>
            <a:pPr algn="ctr"/>
            <a:r>
              <a:rPr lang="en-US" dirty="0" smtClean="0"/>
              <a:t>Mine Ban Treaty</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67289" y="1108379"/>
            <a:ext cx="6832930" cy="4828495"/>
          </a:xfrm>
          <a:ln>
            <a:solidFill>
              <a:srgbClr val="000000"/>
            </a:solidFill>
          </a:ln>
        </p:spPr>
      </p:pic>
      <p:pic>
        <p:nvPicPr>
          <p:cNvPr id="4" name="Picture 19" descr="MonitorLogoFinal_RGB-Transparen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102036" y="5106720"/>
            <a:ext cx="616610" cy="236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cbleng copy.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12162" y="5666241"/>
            <a:ext cx="1526796" cy="93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9076565" y="1717288"/>
            <a:ext cx="2862393" cy="3170099"/>
          </a:xfrm>
          <a:prstGeom prst="rect">
            <a:avLst/>
          </a:prstGeom>
          <a:noFill/>
        </p:spPr>
        <p:txBody>
          <a:bodyPr wrap="square" rtlCol="0">
            <a:spAutoFit/>
          </a:bodyPr>
          <a:lstStyle/>
          <a:p>
            <a:r>
              <a:rPr lang="en-US" sz="2500" dirty="0" smtClean="0"/>
              <a:t>There are 162 State Parties to the Treaty, and one signatory.</a:t>
            </a:r>
          </a:p>
          <a:p>
            <a:endParaRPr lang="en-US" sz="2500" dirty="0" smtClean="0"/>
          </a:p>
          <a:p>
            <a:r>
              <a:rPr lang="en-US" sz="2500" dirty="0" smtClean="0"/>
              <a:t>Marshall Islands has not yet ratified. </a:t>
            </a:r>
            <a:endParaRPr lang="en-US" sz="2500" dirty="0"/>
          </a:p>
        </p:txBody>
      </p:sp>
    </p:spTree>
    <p:extLst>
      <p:ext uri="{BB962C8B-B14F-4D97-AF65-F5344CB8AC3E}">
        <p14:creationId xmlns:p14="http://schemas.microsoft.com/office/powerpoint/2010/main" val="477325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Landmine Use</a:t>
            </a:r>
            <a:endParaRPr lang="en-US" dirty="0"/>
          </a:p>
        </p:txBody>
      </p:sp>
      <p:sp>
        <p:nvSpPr>
          <p:cNvPr id="3" name="Content Placeholder 2"/>
          <p:cNvSpPr>
            <a:spLocks noGrp="1"/>
          </p:cNvSpPr>
          <p:nvPr>
            <p:ph idx="1"/>
          </p:nvPr>
        </p:nvSpPr>
        <p:spPr>
          <a:xfrm>
            <a:off x="1160959" y="1549890"/>
            <a:ext cx="10122392" cy="4195481"/>
          </a:xfrm>
        </p:spPr>
        <p:txBody>
          <a:bodyPr>
            <a:normAutofit/>
          </a:bodyPr>
          <a:lstStyle/>
          <a:p>
            <a:r>
              <a:rPr lang="en-US" sz="3000" dirty="0" smtClean="0"/>
              <a:t>Use of antipersonnel mines by states remains rare</a:t>
            </a:r>
          </a:p>
          <a:p>
            <a:r>
              <a:rPr lang="en-US" sz="3000" dirty="0" smtClean="0"/>
              <a:t>No confirmed new use of the weapons by States Parties </a:t>
            </a:r>
            <a:r>
              <a:rPr lang="en-US" sz="3000" dirty="0" smtClean="0"/>
              <a:t>during October </a:t>
            </a:r>
            <a:r>
              <a:rPr lang="en-US" sz="3000" dirty="0" smtClean="0"/>
              <a:t>2015 – October 2016</a:t>
            </a:r>
          </a:p>
          <a:p>
            <a:r>
              <a:rPr lang="en-US" sz="3000" dirty="0"/>
              <a:t>G</a:t>
            </a:r>
            <a:r>
              <a:rPr lang="en-US" sz="3000" dirty="0" smtClean="0"/>
              <a:t>overnment </a:t>
            </a:r>
            <a:r>
              <a:rPr lang="en-US" sz="3000" dirty="0" smtClean="0"/>
              <a:t>forces </a:t>
            </a:r>
            <a:r>
              <a:rPr lang="en-US" sz="3000" dirty="0" smtClean="0"/>
              <a:t>in states not party Myanmar</a:t>
            </a:r>
            <a:r>
              <a:rPr lang="en-US" sz="3000" dirty="0" smtClean="0"/>
              <a:t>, North Korea, and Syria used antipersonnel landmines in the past year</a:t>
            </a:r>
          </a:p>
          <a:p>
            <a:r>
              <a:rPr lang="en-US" sz="3000" dirty="0" smtClean="0"/>
              <a:t>Non-state armed groups used antipersonnel landmines in 10 </a:t>
            </a:r>
            <a:r>
              <a:rPr lang="en-US" sz="3000" dirty="0" smtClean="0"/>
              <a:t>countries</a:t>
            </a:r>
          </a:p>
        </p:txBody>
      </p:sp>
      <p:pic>
        <p:nvPicPr>
          <p:cNvPr id="4" name="Picture 19" descr="MonitorLogoFinal_RGB-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02036" y="5106720"/>
            <a:ext cx="616610" cy="236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cbleng copy.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12162" y="5666241"/>
            <a:ext cx="1526796" cy="93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5638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16131"/>
            <a:ext cx="9404723" cy="1146843"/>
          </a:xfrm>
        </p:spPr>
        <p:txBody>
          <a:bodyPr/>
          <a:lstStyle/>
          <a:p>
            <a:pPr algn="ctr"/>
            <a:r>
              <a:rPr lang="en-US" dirty="0" smtClean="0"/>
              <a:t>Stockpile Destruction, Production </a:t>
            </a:r>
            <a:r>
              <a:rPr lang="en-US" dirty="0" smtClean="0"/>
              <a:t/>
            </a:r>
            <a:br>
              <a:rPr lang="en-US" dirty="0" smtClean="0"/>
            </a:br>
            <a:r>
              <a:rPr lang="en-US" dirty="0" smtClean="0"/>
              <a:t>&amp; Transfer</a:t>
            </a:r>
            <a:endParaRPr lang="en-US" dirty="0"/>
          </a:p>
        </p:txBody>
      </p:sp>
      <p:sp>
        <p:nvSpPr>
          <p:cNvPr id="3" name="Content Placeholder 2"/>
          <p:cNvSpPr>
            <a:spLocks noGrp="1"/>
          </p:cNvSpPr>
          <p:nvPr>
            <p:ph idx="1"/>
          </p:nvPr>
        </p:nvSpPr>
        <p:spPr>
          <a:xfrm>
            <a:off x="3640975" y="1535223"/>
            <a:ext cx="8429104" cy="4446255"/>
          </a:xfrm>
        </p:spPr>
        <p:txBody>
          <a:bodyPr>
            <a:normAutofit fontScale="62500" lnSpcReduction="20000"/>
          </a:bodyPr>
          <a:lstStyle/>
          <a:p>
            <a:pPr>
              <a:buFont typeface="Arial" charset="0"/>
              <a:buChar char="•"/>
            </a:pPr>
            <a:r>
              <a:rPr lang="en-US" sz="3000" dirty="0" smtClean="0"/>
              <a:t>States Parties destroyed &gt; 2.1 million landmines in 2015</a:t>
            </a:r>
          </a:p>
          <a:p>
            <a:pPr>
              <a:buFont typeface="Arial" charset="0"/>
              <a:buChar char="•"/>
            </a:pPr>
            <a:r>
              <a:rPr lang="en-US" sz="3000" dirty="0" smtClean="0"/>
              <a:t>4 States </a:t>
            </a:r>
            <a:r>
              <a:rPr lang="en-US" sz="3000" dirty="0" smtClean="0"/>
              <a:t>Parties still have stocks to destroy - Ukraine</a:t>
            </a:r>
            <a:r>
              <a:rPr lang="en-US" sz="3000" dirty="0" smtClean="0"/>
              <a:t>, Belarus, Greece </a:t>
            </a:r>
            <a:r>
              <a:rPr lang="en-US" sz="3000" dirty="0" smtClean="0"/>
              <a:t>remain beyond their treaty deadlines</a:t>
            </a:r>
            <a:endParaRPr lang="en-US" sz="3000" dirty="0" smtClean="0"/>
          </a:p>
          <a:p>
            <a:pPr>
              <a:buFont typeface="Arial" charset="0"/>
              <a:buChar char="•"/>
            </a:pPr>
            <a:r>
              <a:rPr lang="en-US" sz="3000" dirty="0" smtClean="0"/>
              <a:t>31 of 35 non-states parties estimated to stockpile landmines</a:t>
            </a:r>
          </a:p>
          <a:p>
            <a:endParaRPr lang="en-US" sz="3000" dirty="0"/>
          </a:p>
          <a:p>
            <a:pPr>
              <a:buFont typeface="Arial" charset="0"/>
              <a:buChar char="•"/>
            </a:pPr>
            <a:r>
              <a:rPr lang="en-US" sz="3000" dirty="0" smtClean="0"/>
              <a:t>11 producers include: C</a:t>
            </a:r>
            <a:r>
              <a:rPr lang="en-US" sz="2800" dirty="0" smtClean="0"/>
              <a:t>hina, Cuba, India, Iran, Myanmar, North Korea, Pakistan, Russia, Singapore, South Korea, and Vietnam. Most likely to be actively producing are: India, Myanmar, Pakistan &amp; South Korea</a:t>
            </a:r>
          </a:p>
          <a:p>
            <a:pPr>
              <a:buFont typeface="Arial" charset="0"/>
              <a:buChar char="•"/>
            </a:pPr>
            <a:r>
              <a:rPr lang="en-US" sz="2800" dirty="0" smtClean="0"/>
              <a:t>Non-state armed groups producing antipersonnel landmines &amp; improvised mines in: Afghanistan, Colombia, Iraq, Myanmar, Nigeria, Pakistan, Somalia &amp; Syria</a:t>
            </a:r>
          </a:p>
          <a:p>
            <a:endParaRPr lang="en-US" sz="3000" dirty="0"/>
          </a:p>
          <a:p>
            <a:pPr>
              <a:buFont typeface="Arial" charset="0"/>
              <a:buChar char="•"/>
            </a:pPr>
            <a:r>
              <a:rPr lang="en-US" sz="3000" dirty="0" smtClean="0"/>
              <a:t>Low level of illicit transfer appears to continue, </a:t>
            </a:r>
            <a:r>
              <a:rPr lang="en-US" sz="3000" i="1" dirty="0" smtClean="0"/>
              <a:t>de facto</a:t>
            </a:r>
            <a:r>
              <a:rPr lang="en-US" sz="3000" dirty="0" smtClean="0"/>
              <a:t> global ban on state-to-state transfers continues </a:t>
            </a:r>
          </a:p>
          <a:p>
            <a:endParaRPr lang="en-US" sz="3000" dirty="0"/>
          </a:p>
        </p:txBody>
      </p:sp>
      <p:pic>
        <p:nvPicPr>
          <p:cNvPr id="4" name="Picture 19" descr="MonitorLogoFinal_RGB-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02036" y="5106720"/>
            <a:ext cx="616610" cy="236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cbleng copy.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12162" y="5666241"/>
            <a:ext cx="1526796" cy="93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stretch>
            <a:fillRect/>
          </a:stretch>
        </p:blipFill>
        <p:spPr>
          <a:xfrm>
            <a:off x="227278" y="1171574"/>
            <a:ext cx="3381375" cy="2257425"/>
          </a:xfrm>
          <a:prstGeom prst="rect">
            <a:avLst/>
          </a:prstGeom>
          <a:ln>
            <a:solidFill>
              <a:srgbClr val="000000"/>
            </a:solidFill>
          </a:ln>
        </p:spPr>
      </p:pic>
      <p:pic>
        <p:nvPicPr>
          <p:cNvPr id="8" name="Picture 7"/>
          <p:cNvPicPr>
            <a:picLocks noChangeAspect="1"/>
          </p:cNvPicPr>
          <p:nvPr/>
        </p:nvPicPr>
        <p:blipFill>
          <a:blip r:embed="rId6"/>
          <a:stretch>
            <a:fillRect/>
          </a:stretch>
        </p:blipFill>
        <p:spPr>
          <a:xfrm>
            <a:off x="227273" y="3642660"/>
            <a:ext cx="2671197" cy="3127812"/>
          </a:xfrm>
          <a:prstGeom prst="rect">
            <a:avLst/>
          </a:prstGeom>
          <a:ln>
            <a:solidFill>
              <a:srgbClr val="000000"/>
            </a:solidFill>
          </a:ln>
        </p:spPr>
      </p:pic>
    </p:spTree>
    <p:extLst>
      <p:ext uri="{BB962C8B-B14F-4D97-AF65-F5344CB8AC3E}">
        <p14:creationId xmlns:p14="http://schemas.microsoft.com/office/powerpoint/2010/main" val="626089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10256"/>
          </a:xfrm>
        </p:spPr>
        <p:txBody>
          <a:bodyPr/>
          <a:lstStyle/>
          <a:p>
            <a:pPr algn="ctr"/>
            <a:r>
              <a:rPr lang="en-US" dirty="0" smtClean="0"/>
              <a:t>SAMPLE</a:t>
            </a:r>
            <a:endParaRPr lang="en-US" dirty="0"/>
          </a:p>
        </p:txBody>
      </p:sp>
      <p:pic>
        <p:nvPicPr>
          <p:cNvPr id="5" name="Picture 4" descr="icbleng copy.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12162" y="5666241"/>
            <a:ext cx="1526796" cy="93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3967" y="256469"/>
            <a:ext cx="8733961" cy="6171861"/>
          </a:xfrm>
          <a:prstGeom prst="rect">
            <a:avLst/>
          </a:prstGeom>
          <a:ln>
            <a:solidFill>
              <a:srgbClr val="000000"/>
            </a:solidFill>
          </a:ln>
        </p:spPr>
      </p:pic>
      <p:pic>
        <p:nvPicPr>
          <p:cNvPr id="4" name="Picture 19" descr="MonitorLogoFinal_RGB-Transparent.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102036" y="5106720"/>
            <a:ext cx="616610" cy="236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8906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10256"/>
          </a:xfrm>
        </p:spPr>
        <p:txBody>
          <a:bodyPr/>
          <a:lstStyle/>
          <a:p>
            <a:pPr algn="ctr"/>
            <a:r>
              <a:rPr lang="en-US" dirty="0" smtClean="0"/>
              <a:t>Contamination</a:t>
            </a:r>
            <a:endParaRPr lang="en-US" dirty="0"/>
          </a:p>
        </p:txBody>
      </p:sp>
      <p:sp>
        <p:nvSpPr>
          <p:cNvPr id="3" name="Content Placeholder 2"/>
          <p:cNvSpPr>
            <a:spLocks noGrp="1"/>
          </p:cNvSpPr>
          <p:nvPr>
            <p:ph idx="1"/>
          </p:nvPr>
        </p:nvSpPr>
        <p:spPr>
          <a:xfrm>
            <a:off x="414068" y="1520592"/>
            <a:ext cx="11317857" cy="4303267"/>
          </a:xfrm>
        </p:spPr>
        <p:txBody>
          <a:bodyPr>
            <a:normAutofit fontScale="85000" lnSpcReduction="20000"/>
          </a:bodyPr>
          <a:lstStyle/>
          <a:p>
            <a:r>
              <a:rPr lang="en-US" sz="3000" dirty="0" smtClean="0"/>
              <a:t>64 states and areas contaminated by antipersonnel mines </a:t>
            </a:r>
            <a:r>
              <a:rPr lang="en-US" sz="3000" dirty="0" smtClean="0"/>
              <a:t>(up from 61 </a:t>
            </a:r>
            <a:r>
              <a:rPr lang="en-US" sz="3000" dirty="0" smtClean="0"/>
              <a:t>states and areas in </a:t>
            </a:r>
            <a:r>
              <a:rPr lang="en-US" sz="3000" dirty="0" smtClean="0"/>
              <a:t>2014)</a:t>
            </a:r>
            <a:endParaRPr lang="en-US" sz="3000" dirty="0" smtClean="0"/>
          </a:p>
          <a:p>
            <a:r>
              <a:rPr lang="en-US" sz="3000" dirty="0" smtClean="0"/>
              <a:t>36 States Parties to Mine Ban Treaty, 24 states not party, 4 other areas</a:t>
            </a:r>
          </a:p>
          <a:p>
            <a:r>
              <a:rPr lang="en-US" sz="3000" dirty="0" smtClean="0"/>
              <a:t>Increase due to: new use of antipersonnel mines in Nigeria, and acquisition of new data on pre-existing contamination in Palau and Mozambique</a:t>
            </a:r>
          </a:p>
          <a:p>
            <a:r>
              <a:rPr lang="en-US" sz="3000" dirty="0" smtClean="0"/>
              <a:t>Massive contamination (&gt;100 </a:t>
            </a:r>
            <a:r>
              <a:rPr lang="en-US" sz="3200" dirty="0" smtClean="0"/>
              <a:t>km</a:t>
            </a:r>
            <a:r>
              <a:rPr lang="en-US" sz="3200" baseline="30000" dirty="0" smtClean="0"/>
              <a:t>2</a:t>
            </a:r>
            <a:r>
              <a:rPr lang="en-US" sz="3200" dirty="0" smtClean="0"/>
              <a:t> per country) believed to exist in Afghanistan, Angola, Azerbaijan, Bosnia and Herzegovina, Cambodia, Chad, Croatia, Iraq, Thailand, Turkey and in area of Western Sahara</a:t>
            </a:r>
            <a:endParaRPr lang="en-US" sz="3000" dirty="0"/>
          </a:p>
        </p:txBody>
      </p:sp>
      <p:pic>
        <p:nvPicPr>
          <p:cNvPr id="4" name="Picture 19" descr="MonitorLogoFinal_RGB-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02036" y="5106720"/>
            <a:ext cx="616610" cy="236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cbleng copy.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12162" y="5666241"/>
            <a:ext cx="1526796" cy="93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00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10256"/>
          </a:xfrm>
        </p:spPr>
        <p:txBody>
          <a:bodyPr/>
          <a:lstStyle/>
          <a:p>
            <a:pPr algn="ctr"/>
            <a:r>
              <a:rPr lang="en-US" dirty="0" smtClean="0"/>
              <a:t>Clearance</a:t>
            </a:r>
            <a:endParaRPr lang="en-US" dirty="0"/>
          </a:p>
        </p:txBody>
      </p:sp>
      <p:sp>
        <p:nvSpPr>
          <p:cNvPr id="3" name="Content Placeholder 2"/>
          <p:cNvSpPr>
            <a:spLocks noGrp="1"/>
          </p:cNvSpPr>
          <p:nvPr>
            <p:ph idx="1"/>
          </p:nvPr>
        </p:nvSpPr>
        <p:spPr>
          <a:xfrm>
            <a:off x="646111" y="1471355"/>
            <a:ext cx="10825453" cy="4377354"/>
          </a:xfrm>
        </p:spPr>
        <p:txBody>
          <a:bodyPr>
            <a:normAutofit fontScale="85000" lnSpcReduction="20000"/>
          </a:bodyPr>
          <a:lstStyle/>
          <a:p>
            <a:r>
              <a:rPr lang="en-US" sz="3200" dirty="0" smtClean="0"/>
              <a:t>About 171 </a:t>
            </a:r>
            <a:r>
              <a:rPr lang="en-US" sz="3200" dirty="0"/>
              <a:t>km</a:t>
            </a:r>
            <a:r>
              <a:rPr lang="en-US" sz="3200" baseline="30000" dirty="0"/>
              <a:t>2</a:t>
            </a:r>
            <a:r>
              <a:rPr lang="en-US" sz="3200" dirty="0"/>
              <a:t> </a:t>
            </a:r>
            <a:r>
              <a:rPr lang="en-US" sz="3200" dirty="0" smtClean="0"/>
              <a:t>reported </a:t>
            </a:r>
            <a:r>
              <a:rPr lang="en-US" sz="3200" dirty="0"/>
              <a:t>to be cleared of landmines in </a:t>
            </a:r>
            <a:r>
              <a:rPr lang="en-US" sz="3200" dirty="0" smtClean="0"/>
              <a:t>2015</a:t>
            </a:r>
          </a:p>
          <a:p>
            <a:r>
              <a:rPr lang="en-US" sz="3200" dirty="0" smtClean="0"/>
              <a:t>In 2015 </a:t>
            </a:r>
            <a:r>
              <a:rPr lang="en-US" sz="3200" dirty="0"/>
              <a:t>n</a:t>
            </a:r>
            <a:r>
              <a:rPr lang="en-US" sz="3200" dirty="0" smtClean="0"/>
              <a:t>early </a:t>
            </a:r>
            <a:r>
              <a:rPr lang="en-US" sz="3200" dirty="0"/>
              <a:t>158,000 antipersonnel mines and some 14,000 </a:t>
            </a:r>
            <a:r>
              <a:rPr lang="en-US" sz="3200" dirty="0" err="1"/>
              <a:t>antivehicle</a:t>
            </a:r>
            <a:r>
              <a:rPr lang="en-US" sz="3200" dirty="0"/>
              <a:t> mines were </a:t>
            </a:r>
            <a:r>
              <a:rPr lang="en-US" sz="3200" dirty="0" smtClean="0"/>
              <a:t>destroyed</a:t>
            </a:r>
          </a:p>
          <a:p>
            <a:r>
              <a:rPr lang="en-US" sz="3200" dirty="0" smtClean="0"/>
              <a:t>Clearance lower than in 2014, due to factors including decrease in funding</a:t>
            </a:r>
          </a:p>
          <a:p>
            <a:r>
              <a:rPr lang="en-US" sz="3200" dirty="0" smtClean="0"/>
              <a:t>70% of 2015 clearance took place in Afghanistan, Cambodia, Croatia</a:t>
            </a:r>
          </a:p>
          <a:p>
            <a:r>
              <a:rPr lang="en-US" sz="3000" dirty="0" smtClean="0"/>
              <a:t>Ukraine </a:t>
            </a:r>
            <a:r>
              <a:rPr lang="en-US" sz="3000" dirty="0" smtClean="0"/>
              <a:t>is in violation of article 5 of the Mine Ban Treaty having missed its 1 June 2016 clearance deadline</a:t>
            </a:r>
          </a:p>
          <a:p>
            <a:r>
              <a:rPr lang="en-US" sz="3000" dirty="0" smtClean="0"/>
              <a:t>Only 4 </a:t>
            </a:r>
            <a:r>
              <a:rPr lang="en-US" sz="3000" dirty="0" smtClean="0"/>
              <a:t>State parties on track to meet their clearance deadlines: Algeria, Chile, Democratic Republic of Congo, and Ecuador</a:t>
            </a:r>
            <a:endParaRPr lang="en-US" sz="3000" dirty="0"/>
          </a:p>
        </p:txBody>
      </p:sp>
      <p:pic>
        <p:nvPicPr>
          <p:cNvPr id="4" name="Picture 19" descr="MonitorLogoFinal_RGB-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02036" y="5106720"/>
            <a:ext cx="616610" cy="236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cbleng copy.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12162" y="5666241"/>
            <a:ext cx="1526796" cy="93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91741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347</TotalTime>
  <Words>2581</Words>
  <Application>Microsoft Office PowerPoint</Application>
  <PresentationFormat>Widescreen</PresentationFormat>
  <Paragraphs>207</Paragraphs>
  <Slides>15</Slides>
  <Notes>15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4" baseType="lpstr">
      <vt:lpstr>MS PGothic</vt:lpstr>
      <vt:lpstr>Arial</vt:lpstr>
      <vt:lpstr>Calibri</vt:lpstr>
      <vt:lpstr>Century Gothic</vt:lpstr>
      <vt:lpstr>DIN-RegularAlternate</vt:lpstr>
      <vt:lpstr>Times New Roman</vt:lpstr>
      <vt:lpstr>Wingdings 3</vt:lpstr>
      <vt:lpstr>Ion</vt:lpstr>
      <vt:lpstr>Paintbrush Picture</vt:lpstr>
      <vt:lpstr>PowerPoint Presentation</vt:lpstr>
      <vt:lpstr>Main Sections of Report</vt:lpstr>
      <vt:lpstr>Landmine Monitor 2016: overview</vt:lpstr>
      <vt:lpstr>Mine Ban Treaty</vt:lpstr>
      <vt:lpstr>Landmine Use</vt:lpstr>
      <vt:lpstr>Stockpile Destruction, Production  &amp; Transfer</vt:lpstr>
      <vt:lpstr>SAMPLE</vt:lpstr>
      <vt:lpstr>Contamination</vt:lpstr>
      <vt:lpstr>Clearance</vt:lpstr>
      <vt:lpstr>Casualties</vt:lpstr>
      <vt:lpstr>Casualties in more detail</vt:lpstr>
      <vt:lpstr>Victim Assistance</vt:lpstr>
      <vt:lpstr>Support for Mine Action: overview</vt:lpstr>
      <vt:lpstr>Support for Mine Action: a closer look at donors &amp; recipients</vt:lpstr>
      <vt:lpstr>Additional 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Landmine Monitor 2016</dc:title>
  <dc:creator>Jensen, Alicia Viktoria</dc:creator>
  <cp:lastModifiedBy>Elizabeth Edinger</cp:lastModifiedBy>
  <cp:revision>35</cp:revision>
  <dcterms:created xsi:type="dcterms:W3CDTF">2016-11-16T14:48:12Z</dcterms:created>
  <dcterms:modified xsi:type="dcterms:W3CDTF">2016-11-16T21:12:56Z</dcterms:modified>
</cp:coreProperties>
</file>